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6C624B6-E726-4397-B350-4D5BE3B0A5A0}" type="datetimeFigureOut">
              <a:rPr lang="en-US" smtClean="0"/>
              <a:t>9/30/2024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DDBF20-E6C3-407C-ACC0-8049C454945B}" type="slidenum">
              <a:rPr lang="en-US" smtClean="0"/>
              <a:t>‹#›</a:t>
            </a:fld>
            <a:endParaRPr lang="en-US" dirty="0"/>
          </a:p>
        </p:txBody>
      </p:sp>
    </p:spTree>
    <p:extLst>
      <p:ext uri="{BB962C8B-B14F-4D97-AF65-F5344CB8AC3E}">
        <p14:creationId xmlns:p14="http://schemas.microsoft.com/office/powerpoint/2010/main" val="1470797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C624B6-E726-4397-B350-4D5BE3B0A5A0}" type="datetimeFigureOut">
              <a:rPr lang="en-US" smtClean="0"/>
              <a:t>9/30/2024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DDBF20-E6C3-407C-ACC0-8049C454945B}" type="slidenum">
              <a:rPr lang="en-US" smtClean="0"/>
              <a:t>‹#›</a:t>
            </a:fld>
            <a:endParaRPr lang="en-US" dirty="0"/>
          </a:p>
        </p:txBody>
      </p:sp>
    </p:spTree>
    <p:extLst>
      <p:ext uri="{BB962C8B-B14F-4D97-AF65-F5344CB8AC3E}">
        <p14:creationId xmlns:p14="http://schemas.microsoft.com/office/powerpoint/2010/main" val="2222296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C624B6-E726-4397-B350-4D5BE3B0A5A0}" type="datetimeFigureOut">
              <a:rPr lang="en-US" smtClean="0"/>
              <a:t>9/30/2024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DDBF20-E6C3-407C-ACC0-8049C454945B}" type="slidenum">
              <a:rPr lang="en-US" smtClean="0"/>
              <a:t>‹#›</a:t>
            </a:fld>
            <a:endParaRPr lang="en-US" dirty="0"/>
          </a:p>
        </p:txBody>
      </p:sp>
    </p:spTree>
    <p:extLst>
      <p:ext uri="{BB962C8B-B14F-4D97-AF65-F5344CB8AC3E}">
        <p14:creationId xmlns:p14="http://schemas.microsoft.com/office/powerpoint/2010/main" val="3020228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C624B6-E726-4397-B350-4D5BE3B0A5A0}" type="datetimeFigureOut">
              <a:rPr lang="en-US" smtClean="0"/>
              <a:t>9/30/2024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DDBF20-E6C3-407C-ACC0-8049C454945B}" type="slidenum">
              <a:rPr lang="en-US" smtClean="0"/>
              <a:t>‹#›</a:t>
            </a:fld>
            <a:endParaRPr lang="en-US" dirty="0"/>
          </a:p>
        </p:txBody>
      </p:sp>
    </p:spTree>
    <p:extLst>
      <p:ext uri="{BB962C8B-B14F-4D97-AF65-F5344CB8AC3E}">
        <p14:creationId xmlns:p14="http://schemas.microsoft.com/office/powerpoint/2010/main" val="2414054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6C624B6-E726-4397-B350-4D5BE3B0A5A0}" type="datetimeFigureOut">
              <a:rPr lang="en-US" smtClean="0"/>
              <a:t>9/30/2024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DDBF20-E6C3-407C-ACC0-8049C454945B}" type="slidenum">
              <a:rPr lang="en-US" smtClean="0"/>
              <a:t>‹#›</a:t>
            </a:fld>
            <a:endParaRPr lang="en-US" dirty="0"/>
          </a:p>
        </p:txBody>
      </p:sp>
    </p:spTree>
    <p:extLst>
      <p:ext uri="{BB962C8B-B14F-4D97-AF65-F5344CB8AC3E}">
        <p14:creationId xmlns:p14="http://schemas.microsoft.com/office/powerpoint/2010/main" val="1010030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6C624B6-E726-4397-B350-4D5BE3B0A5A0}" type="datetimeFigureOut">
              <a:rPr lang="en-US" smtClean="0"/>
              <a:t>9/30/2024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DDBF20-E6C3-407C-ACC0-8049C454945B}" type="slidenum">
              <a:rPr lang="en-US" smtClean="0"/>
              <a:t>‹#›</a:t>
            </a:fld>
            <a:endParaRPr lang="en-US" dirty="0"/>
          </a:p>
        </p:txBody>
      </p:sp>
    </p:spTree>
    <p:extLst>
      <p:ext uri="{BB962C8B-B14F-4D97-AF65-F5344CB8AC3E}">
        <p14:creationId xmlns:p14="http://schemas.microsoft.com/office/powerpoint/2010/main" val="748982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6C624B6-E726-4397-B350-4D5BE3B0A5A0}" type="datetimeFigureOut">
              <a:rPr lang="en-US" smtClean="0"/>
              <a:t>9/30/2024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FDDBF20-E6C3-407C-ACC0-8049C454945B}" type="slidenum">
              <a:rPr lang="en-US" smtClean="0"/>
              <a:t>‹#›</a:t>
            </a:fld>
            <a:endParaRPr lang="en-US" dirty="0"/>
          </a:p>
        </p:txBody>
      </p:sp>
    </p:spTree>
    <p:extLst>
      <p:ext uri="{BB962C8B-B14F-4D97-AF65-F5344CB8AC3E}">
        <p14:creationId xmlns:p14="http://schemas.microsoft.com/office/powerpoint/2010/main" val="1798854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C624B6-E726-4397-B350-4D5BE3B0A5A0}" type="datetimeFigureOut">
              <a:rPr lang="en-US" smtClean="0"/>
              <a:t>9/30/2024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DDBF20-E6C3-407C-ACC0-8049C454945B}" type="slidenum">
              <a:rPr lang="en-US" smtClean="0"/>
              <a:t>‹#›</a:t>
            </a:fld>
            <a:endParaRPr lang="en-US" dirty="0"/>
          </a:p>
        </p:txBody>
      </p:sp>
    </p:spTree>
    <p:extLst>
      <p:ext uri="{BB962C8B-B14F-4D97-AF65-F5344CB8AC3E}">
        <p14:creationId xmlns:p14="http://schemas.microsoft.com/office/powerpoint/2010/main" val="215036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C624B6-E726-4397-B350-4D5BE3B0A5A0}" type="datetimeFigureOut">
              <a:rPr lang="en-US" smtClean="0"/>
              <a:t>9/30/2024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FDDBF20-E6C3-407C-ACC0-8049C454945B}" type="slidenum">
              <a:rPr lang="en-US" smtClean="0"/>
              <a:t>‹#›</a:t>
            </a:fld>
            <a:endParaRPr lang="en-US" dirty="0"/>
          </a:p>
        </p:txBody>
      </p:sp>
    </p:spTree>
    <p:extLst>
      <p:ext uri="{BB962C8B-B14F-4D97-AF65-F5344CB8AC3E}">
        <p14:creationId xmlns:p14="http://schemas.microsoft.com/office/powerpoint/2010/main" val="2213140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6C624B6-E726-4397-B350-4D5BE3B0A5A0}" type="datetimeFigureOut">
              <a:rPr lang="en-US" smtClean="0"/>
              <a:t>9/30/2024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DDBF20-E6C3-407C-ACC0-8049C454945B}" type="slidenum">
              <a:rPr lang="en-US" smtClean="0"/>
              <a:t>‹#›</a:t>
            </a:fld>
            <a:endParaRPr lang="en-US" dirty="0"/>
          </a:p>
        </p:txBody>
      </p:sp>
    </p:spTree>
    <p:extLst>
      <p:ext uri="{BB962C8B-B14F-4D97-AF65-F5344CB8AC3E}">
        <p14:creationId xmlns:p14="http://schemas.microsoft.com/office/powerpoint/2010/main" val="1429913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6C624B6-E726-4397-B350-4D5BE3B0A5A0}" type="datetimeFigureOut">
              <a:rPr lang="en-US" smtClean="0"/>
              <a:t>9/30/2024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DDBF20-E6C3-407C-ACC0-8049C454945B}" type="slidenum">
              <a:rPr lang="en-US" smtClean="0"/>
              <a:t>‹#›</a:t>
            </a:fld>
            <a:endParaRPr lang="en-US" dirty="0"/>
          </a:p>
        </p:txBody>
      </p:sp>
    </p:spTree>
    <p:extLst>
      <p:ext uri="{BB962C8B-B14F-4D97-AF65-F5344CB8AC3E}">
        <p14:creationId xmlns:p14="http://schemas.microsoft.com/office/powerpoint/2010/main" val="359447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C624B6-E726-4397-B350-4D5BE3B0A5A0}" type="datetimeFigureOut">
              <a:rPr lang="en-US" smtClean="0"/>
              <a:t>9/30/2024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DDBF20-E6C3-407C-ACC0-8049C454945B}" type="slidenum">
              <a:rPr lang="en-US" smtClean="0"/>
              <a:t>‹#›</a:t>
            </a:fld>
            <a:endParaRPr lang="en-US" dirty="0"/>
          </a:p>
        </p:txBody>
      </p:sp>
    </p:spTree>
    <p:extLst>
      <p:ext uri="{BB962C8B-B14F-4D97-AF65-F5344CB8AC3E}">
        <p14:creationId xmlns:p14="http://schemas.microsoft.com/office/powerpoint/2010/main" val="12295420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barbooks.osbar.org/w/osb/OSTL-2022#!fragment/null/BQCwhgziBcwMYgK4DsDWszIQewE4BUBTADwBdoBCZASgBpltTCIBFRQ3AT2gHIfaIhMLgRsO3HmAAmiADakABAHNEwqQEtMUdQAd+g4QgDKeUgCFuAJQCiAGWsA1AIIA5AMLXapMACNoBkRBqaiA" TargetMode="External"/><Relationship Id="rId2" Type="http://schemas.openxmlformats.org/officeDocument/2006/relationships/hyperlink" Target="https://barbooks.osbar.org/w/osb/GCTM-2023"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aboedigheimer@co.linn.or.us" TargetMode="External"/><Relationship Id="rId2" Type="http://schemas.openxmlformats.org/officeDocument/2006/relationships/hyperlink" Target="https://www.osbar.org/legalpubs/" TargetMode="External"/><Relationship Id="rId1" Type="http://schemas.openxmlformats.org/officeDocument/2006/relationships/slideLayout" Target="../slideLayouts/slideLayout2.xml"/><Relationship Id="rId4" Type="http://schemas.openxmlformats.org/officeDocument/2006/relationships/hyperlink" Target="https://gateway.fastcase.com/login?to=fc7&amp;returnUrl=https:%2F%2Ffc7.fastcase.com%2F"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chrome-extension://efaidnbmnnnibpcajpcglclefindmkaj/https:/www.courts.oregon.gov/forms/Documents/COL_AdultGuardianshipPacket.pdf" TargetMode="External"/><Relationship Id="rId3" Type="http://schemas.openxmlformats.org/officeDocument/2006/relationships/hyperlink" Target="https://www.courts.oregon.gov/programs/family/guardianship-conservatorship/pages/wings.aspx" TargetMode="External"/><Relationship Id="rId7" Type="http://schemas.openxmlformats.org/officeDocument/2006/relationships/hyperlink" Target="https://www.courts.oregon.gov/forms/Documents/CourtVisitor%E2%80%99sReport-AdultGuardianship.pdf" TargetMode="External"/><Relationship Id="rId2" Type="http://schemas.openxmlformats.org/officeDocument/2006/relationships/hyperlink" Target="https://www.courts.oregon.gov/programs/family/guardianship-conservatorship/pages/default.aspx" TargetMode="External"/><Relationship Id="rId1" Type="http://schemas.openxmlformats.org/officeDocument/2006/relationships/slideLayout" Target="../slideLayouts/slideLayout2.xml"/><Relationship Id="rId6" Type="http://schemas.openxmlformats.org/officeDocument/2006/relationships/hyperlink" Target="https://www.courts.oregon.gov/forms/Documents/AnnualGuardianReport-Adult.pdf" TargetMode="External"/><Relationship Id="rId5" Type="http://schemas.openxmlformats.org/officeDocument/2006/relationships/hyperlink" Target="chrome-extension://efaidnbmnnnibpcajpcglclefindmkaj/https:/www.courts.oregon.gov/forms/Documents/GAL-InTheMatterOf-PACKET.pdf" TargetMode="External"/><Relationship Id="rId4" Type="http://schemas.openxmlformats.org/officeDocument/2006/relationships/hyperlink" Target="https://www.courts.oregon.gov/programs/family/guardianship-conservatorship/SiteAssets/Lists/Guardianship%20Conservatorship%20FAQ/EditForm/Court%20Visitor%20Handbook%20FINAL%20with%20Appendix%20of%20Forms.pdf" TargetMode="External"/><Relationship Id="rId9" Type="http://schemas.openxmlformats.org/officeDocument/2006/relationships/hyperlink" Target="https://www.courts.oregon.gov/courts/columbia/help/Pages/forms.asp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fastcase.com/" TargetMode="External"/><Relationship Id="rId7" Type="http://schemas.openxmlformats.org/officeDocument/2006/relationships/hyperlink" Target="https://www.courts.oregon.gov/courts/coos/help/pages/guardianship.aspx" TargetMode="External"/><Relationship Id="rId2" Type="http://schemas.openxmlformats.org/officeDocument/2006/relationships/hyperlink" Target="https://casetext.com/cases" TargetMode="External"/><Relationship Id="rId1" Type="http://schemas.openxmlformats.org/officeDocument/2006/relationships/slideLayout" Target="../slideLayouts/slideLayout2.xml"/><Relationship Id="rId6" Type="http://schemas.openxmlformats.org/officeDocument/2006/relationships/hyperlink" Target="chrome-extension://efaidnbmnnnibpcajpcglclefindmkaj/https:/www.osbar.org/_docs/legalpubs/tocs/gctmtoc.pdf" TargetMode="External"/><Relationship Id="rId5" Type="http://schemas.openxmlformats.org/officeDocument/2006/relationships/hyperlink" Target="https://signon.thomsonreuters.com/?productid=CBT&amp;viewproductid=CBTINDIGO&amp;lr=0&amp;culture=en-US&amp;returnto=https%3a%2f%2f1.next.westlaw.com%2fCosi%2fSignOn&amp;tracetoken=09242414302902jZ3f9wkBH3M1kjZceFvfpOv7cG-iTuuDM4lSY56DOD0bjJWoJruwcbQkpgUrzkYG7me77D0UiySsNHubNih_PZCDrDx8JGaJI3TxJJV4gToR20b0zjF_t6hC8PJOSeeS_IH_FXHfiI9Iq_Uy2Q6BWmb0MQcPJXjw84A2u0rooB1DS8n92qV6UI90Q1x9aPY7CZopqnux_E1iA7vstUozQy5O7xf1kXdVUz3X4okfZ7hAMU2GDgDlijPT1ZhAMNnn5bZHC8Un0JcF3CxWUGEw0MpotUyJIEAdFBDBN5i_s0Uxavbhw_sCx2rdY--j2HiMfi9PhCOKGhQQfanq-ZTqH36FEq-zFOea_Gai01cTJJdypDOgpWMrz_HDC2oDTU6&amp;bhcp=1" TargetMode="External"/><Relationship Id="rId4" Type="http://schemas.openxmlformats.org/officeDocument/2006/relationships/hyperlink" Target="https://advance.lexis.com/usresearchhome?crid=6b28e768-ccb0-43cd-8db3-16b98f5b89b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Adult Guardianship</a:t>
            </a:r>
            <a:endParaRPr lang="en-US" dirty="0"/>
          </a:p>
        </p:txBody>
      </p:sp>
      <p:sp>
        <p:nvSpPr>
          <p:cNvPr id="3" name="Subtitle 2"/>
          <p:cNvSpPr>
            <a:spLocks noGrp="1"/>
          </p:cNvSpPr>
          <p:nvPr>
            <p:ph type="subTitle" idx="1"/>
          </p:nvPr>
        </p:nvSpPr>
        <p:spPr/>
        <p:txBody>
          <a:bodyPr/>
          <a:lstStyle/>
          <a:p>
            <a:r>
              <a:rPr lang="en-US" dirty="0" smtClean="0"/>
              <a:t>A Tour of Oregon State </a:t>
            </a:r>
            <a:r>
              <a:rPr lang="en-US" dirty="0" smtClean="0"/>
              <a:t>BarBooks</a:t>
            </a:r>
            <a:r>
              <a:rPr lang="en-US" dirty="0" smtClean="0"/>
              <a:t> and Legal Databases</a:t>
            </a:r>
            <a:endParaRPr lang="en-US" dirty="0"/>
          </a:p>
        </p:txBody>
      </p:sp>
    </p:spTree>
    <p:extLst>
      <p:ext uri="{BB962C8B-B14F-4D97-AF65-F5344CB8AC3E}">
        <p14:creationId xmlns:p14="http://schemas.microsoft.com/office/powerpoint/2010/main" val="531299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Adult Guardianship?</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According to the Oregon State Legislature’s website, “An adult </a:t>
            </a:r>
            <a:r>
              <a:rPr lang="en-US" dirty="0"/>
              <a:t>guardian </a:t>
            </a:r>
            <a:r>
              <a:rPr lang="en-US" dirty="0" smtClean="0"/>
              <a:t>is </a:t>
            </a:r>
            <a:r>
              <a:rPr lang="en-US" b="1" dirty="0" smtClean="0"/>
              <a:t>a </a:t>
            </a:r>
            <a:r>
              <a:rPr lang="en-US" b="1" dirty="0"/>
              <a:t>person appointed by the court to make decisions about health care and personal matters for an adult who is </a:t>
            </a:r>
            <a:r>
              <a:rPr lang="en-US" b="1" dirty="0" smtClean="0"/>
              <a:t>incapacitated.”</a:t>
            </a:r>
          </a:p>
          <a:p>
            <a:r>
              <a:rPr lang="en-US" dirty="0" smtClean="0"/>
              <a:t>Oregon </a:t>
            </a:r>
            <a:r>
              <a:rPr lang="en-US" dirty="0"/>
              <a:t>statutes define “incapacitated” as being unable to make or communicate the decisions necessary to provide for the person’s basic physical health and safety</a:t>
            </a:r>
            <a:r>
              <a:rPr lang="en-US" dirty="0" smtClean="0"/>
              <a:t>.</a:t>
            </a:r>
          </a:p>
          <a:p>
            <a:r>
              <a:rPr lang="en-US" dirty="0"/>
              <a:t>The guardian has the </a:t>
            </a:r>
            <a:r>
              <a:rPr lang="en-US" dirty="0" smtClean="0"/>
              <a:t>powers </a:t>
            </a:r>
            <a:r>
              <a:rPr lang="en-US" dirty="0"/>
              <a:t>included in the order signed by the judge. Usually, the guardian will have the power to decide where the protected person lives, to make arrangements for the protected person’s care and safety, and to make health care </a:t>
            </a:r>
            <a:r>
              <a:rPr lang="en-US" dirty="0" smtClean="0"/>
              <a:t>decisions. Without a </a:t>
            </a:r>
            <a:r>
              <a:rPr lang="en-US" dirty="0"/>
              <a:t>conservator, the guardian may be </a:t>
            </a:r>
            <a:r>
              <a:rPr lang="en-US" dirty="0" smtClean="0"/>
              <a:t>responsible for caring for </a:t>
            </a:r>
            <a:r>
              <a:rPr lang="en-US" dirty="0"/>
              <a:t>the protected person’s belongings and a limited amount of money.</a:t>
            </a:r>
          </a:p>
        </p:txBody>
      </p:sp>
    </p:spTree>
    <p:extLst>
      <p:ext uri="{BB962C8B-B14F-4D97-AF65-F5344CB8AC3E}">
        <p14:creationId xmlns:p14="http://schemas.microsoft.com/office/powerpoint/2010/main" val="898996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Adult Guardianship in Oregon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solidFill>
                  <a:srgbClr val="FF0000"/>
                </a:solidFill>
              </a:rPr>
              <a:t>Temporary Guardianship </a:t>
            </a:r>
            <a:r>
              <a:rPr lang="en-US" dirty="0" smtClean="0"/>
              <a:t>lasts for 30 days and is usually issued upon an emergency. </a:t>
            </a:r>
            <a:r>
              <a:rPr lang="en-US" dirty="0"/>
              <a:t>In sudden situations requiring a guardian</a:t>
            </a:r>
            <a:r>
              <a:rPr lang="en-US" dirty="0" smtClean="0"/>
              <a:t>, </a:t>
            </a:r>
            <a:r>
              <a:rPr lang="en-US" dirty="0"/>
              <a:t>temporary guardianship might be the first step </a:t>
            </a:r>
            <a:r>
              <a:rPr lang="en-US" dirty="0" smtClean="0"/>
              <a:t>to take while applying for </a:t>
            </a:r>
            <a:r>
              <a:rPr lang="en-US" dirty="0"/>
              <a:t>a longer-term standard guardianship</a:t>
            </a:r>
            <a:r>
              <a:rPr lang="en-US" dirty="0" smtClean="0"/>
              <a:t>.</a:t>
            </a:r>
          </a:p>
          <a:p>
            <a:r>
              <a:rPr lang="en-US" dirty="0" smtClean="0">
                <a:solidFill>
                  <a:srgbClr val="FF0000"/>
                </a:solidFill>
              </a:rPr>
              <a:t>Standard Guardianship </a:t>
            </a:r>
            <a:r>
              <a:rPr lang="en-US" dirty="0" smtClean="0"/>
              <a:t>is the most common in Oregon and </a:t>
            </a:r>
            <a:r>
              <a:rPr lang="en-US" dirty="0"/>
              <a:t>is usually a longer-term/permanent, ongoing arrangement</a:t>
            </a:r>
            <a:r>
              <a:rPr lang="en-US" dirty="0" smtClean="0"/>
              <a:t>. </a:t>
            </a:r>
            <a:r>
              <a:rPr lang="en-US" dirty="0"/>
              <a:t>Standard Guardianships require a longer process to establish, </a:t>
            </a:r>
            <a:r>
              <a:rPr lang="en-US" dirty="0" smtClean="0"/>
              <a:t>requiring additional </a:t>
            </a:r>
            <a:r>
              <a:rPr lang="en-US" dirty="0"/>
              <a:t>accountability responsibilities to the court</a:t>
            </a:r>
            <a:r>
              <a:rPr lang="en-US" dirty="0" smtClean="0"/>
              <a:t>.</a:t>
            </a:r>
          </a:p>
          <a:p>
            <a:r>
              <a:rPr lang="en-US" dirty="0" smtClean="0">
                <a:solidFill>
                  <a:srgbClr val="FF0000"/>
                </a:solidFill>
              </a:rPr>
              <a:t>Limited Guardianship </a:t>
            </a:r>
            <a:r>
              <a:rPr lang="en-US" dirty="0" smtClean="0"/>
              <a:t>is a guardianship with a specific end date or limitations on the guardian’s powers. </a:t>
            </a:r>
            <a:r>
              <a:rPr lang="en-US" dirty="0"/>
              <a:t>Sometimes a guardianship situation is necessary, but only for a limited time or under specific parameters</a:t>
            </a:r>
            <a:r>
              <a:rPr lang="en-US" dirty="0" smtClean="0"/>
              <a:t>.</a:t>
            </a:r>
          </a:p>
          <a:p>
            <a:pPr marL="0" indent="0">
              <a:buNone/>
            </a:pPr>
            <a:endParaRPr lang="en-US" dirty="0" smtClean="0"/>
          </a:p>
          <a:p>
            <a:pPr marL="0" indent="0">
              <a:buNone/>
            </a:pPr>
            <a:r>
              <a:rPr lang="en-US" sz="1500" dirty="0" smtClean="0"/>
              <a:t>https://eugenetrustandestate.com/oregon-has-3-kinds-of-legal-guardianships-do-you-know-somebody-who-needs-one/</a:t>
            </a:r>
          </a:p>
          <a:p>
            <a:endParaRPr lang="en-US" dirty="0"/>
          </a:p>
        </p:txBody>
      </p:sp>
    </p:spTree>
    <p:extLst>
      <p:ext uri="{BB962C8B-B14F-4D97-AF65-F5344CB8AC3E}">
        <p14:creationId xmlns:p14="http://schemas.microsoft.com/office/powerpoint/2010/main" val="3532430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Oregon Revised Statutes Ch. 125 – Protective Proceedings</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sz="3200" dirty="0"/>
              <a:t>Chapter </a:t>
            </a:r>
            <a:r>
              <a:rPr lang="en-US" sz="3200" b="1" dirty="0"/>
              <a:t>125</a:t>
            </a:r>
            <a:r>
              <a:rPr lang="en-US" sz="3200" dirty="0"/>
              <a:t> of the Oregon Revised Statutes governs guardianships and outlines those responsibilities</a:t>
            </a:r>
            <a:r>
              <a:rPr lang="en-US" sz="3200" dirty="0" smtClean="0"/>
              <a:t>. Here is a quick breakdown of some of the information/form requirements you will find:</a:t>
            </a:r>
          </a:p>
          <a:p>
            <a:pPr marL="0" indent="0">
              <a:buNone/>
            </a:pPr>
            <a:endParaRPr lang="en-US" sz="3200" dirty="0" smtClean="0"/>
          </a:p>
          <a:p>
            <a:r>
              <a:rPr lang="en-US" dirty="0" smtClean="0"/>
              <a:t>ORS </a:t>
            </a:r>
            <a:r>
              <a:rPr lang="en-US" b="1" dirty="0" smtClean="0"/>
              <a:t>125.012</a:t>
            </a:r>
            <a:r>
              <a:rPr lang="en-US" dirty="0"/>
              <a:t> </a:t>
            </a:r>
            <a:r>
              <a:rPr lang="en-US" dirty="0" smtClean="0"/>
              <a:t>- Petition </a:t>
            </a:r>
            <a:r>
              <a:rPr lang="en-US" dirty="0"/>
              <a:t>for protective order; disclosure of information; confidentiality; inspection; visitor </a:t>
            </a:r>
            <a:r>
              <a:rPr lang="en-US" dirty="0" smtClean="0"/>
              <a:t>report.</a:t>
            </a:r>
          </a:p>
          <a:p>
            <a:r>
              <a:rPr lang="en-US" dirty="0" smtClean="0"/>
              <a:t>ORS </a:t>
            </a:r>
            <a:r>
              <a:rPr lang="en-US" b="1" dirty="0" smtClean="0"/>
              <a:t>125.055</a:t>
            </a:r>
            <a:r>
              <a:rPr lang="en-US" dirty="0"/>
              <a:t> </a:t>
            </a:r>
            <a:r>
              <a:rPr lang="en-US" dirty="0" smtClean="0"/>
              <a:t>- Petitions </a:t>
            </a:r>
            <a:r>
              <a:rPr lang="en-US" dirty="0"/>
              <a:t>in protective proceedings; filing </a:t>
            </a:r>
            <a:r>
              <a:rPr lang="en-US" dirty="0" smtClean="0"/>
              <a:t>fee</a:t>
            </a:r>
          </a:p>
          <a:p>
            <a:r>
              <a:rPr lang="en-US" dirty="0" smtClean="0"/>
              <a:t>ORS </a:t>
            </a:r>
            <a:r>
              <a:rPr lang="en-US" b="1" dirty="0"/>
              <a:t>125.085</a:t>
            </a:r>
            <a:r>
              <a:rPr lang="en-US" dirty="0"/>
              <a:t> </a:t>
            </a:r>
            <a:r>
              <a:rPr lang="en-US" dirty="0" smtClean="0"/>
              <a:t>- Motions </a:t>
            </a:r>
            <a:r>
              <a:rPr lang="en-US" dirty="0"/>
              <a:t>after appointment of a fiduciary; disclosure of protected </a:t>
            </a:r>
            <a:r>
              <a:rPr lang="en-US" dirty="0" smtClean="0"/>
              <a:t>information</a:t>
            </a:r>
          </a:p>
          <a:p>
            <a:r>
              <a:rPr lang="en-US" dirty="0" smtClean="0"/>
              <a:t>ORS </a:t>
            </a:r>
            <a:r>
              <a:rPr lang="en-US" b="1" dirty="0" smtClean="0"/>
              <a:t>125.090</a:t>
            </a:r>
            <a:r>
              <a:rPr lang="en-US" dirty="0" smtClean="0"/>
              <a:t> - Termination </a:t>
            </a:r>
            <a:r>
              <a:rPr lang="en-US" dirty="0"/>
              <a:t>of </a:t>
            </a:r>
            <a:r>
              <a:rPr lang="en-US" dirty="0" smtClean="0"/>
              <a:t>proceedings</a:t>
            </a:r>
          </a:p>
          <a:p>
            <a:r>
              <a:rPr lang="en-US" dirty="0" smtClean="0"/>
              <a:t>ORS </a:t>
            </a:r>
            <a:r>
              <a:rPr lang="en-US" b="1" dirty="0"/>
              <a:t>125.230</a:t>
            </a:r>
            <a:r>
              <a:rPr lang="en-US" dirty="0"/>
              <a:t> </a:t>
            </a:r>
            <a:r>
              <a:rPr lang="en-US" dirty="0" smtClean="0"/>
              <a:t>- Termination </a:t>
            </a:r>
            <a:r>
              <a:rPr lang="en-US" dirty="0"/>
              <a:t>of fiduciary’s authority; discharge of </a:t>
            </a:r>
            <a:r>
              <a:rPr lang="en-US" dirty="0" smtClean="0"/>
              <a:t>fiduciary</a:t>
            </a:r>
          </a:p>
          <a:p>
            <a:r>
              <a:rPr lang="en-US" dirty="0" smtClean="0"/>
              <a:t>ORS </a:t>
            </a:r>
            <a:r>
              <a:rPr lang="en-US" b="1" dirty="0"/>
              <a:t>125.305</a:t>
            </a:r>
            <a:r>
              <a:rPr lang="en-US" dirty="0"/>
              <a:t> </a:t>
            </a:r>
            <a:r>
              <a:rPr lang="en-US" dirty="0" smtClean="0"/>
              <a:t>- Order </a:t>
            </a:r>
            <a:r>
              <a:rPr lang="en-US" dirty="0"/>
              <a:t>of </a:t>
            </a:r>
            <a:r>
              <a:rPr lang="en-US" dirty="0" smtClean="0"/>
              <a:t>appointment of guardian</a:t>
            </a:r>
          </a:p>
          <a:p>
            <a:r>
              <a:rPr lang="en-US" dirty="0" smtClean="0"/>
              <a:t>ORS </a:t>
            </a:r>
            <a:r>
              <a:rPr lang="en-US" b="1" dirty="0"/>
              <a:t>125.400 </a:t>
            </a:r>
            <a:r>
              <a:rPr lang="en-US" dirty="0" smtClean="0"/>
              <a:t>- Order </a:t>
            </a:r>
            <a:r>
              <a:rPr lang="en-US" dirty="0"/>
              <a:t>of </a:t>
            </a:r>
            <a:r>
              <a:rPr lang="en-US" dirty="0" smtClean="0"/>
              <a:t>appointment of a conservator</a:t>
            </a:r>
          </a:p>
          <a:p>
            <a:r>
              <a:rPr lang="en-US" dirty="0" smtClean="0"/>
              <a:t>ORS </a:t>
            </a:r>
            <a:r>
              <a:rPr lang="en-US" b="1" dirty="0"/>
              <a:t>125.475</a:t>
            </a:r>
            <a:r>
              <a:rPr lang="en-US" dirty="0"/>
              <a:t> </a:t>
            </a:r>
            <a:r>
              <a:rPr lang="en-US" dirty="0" smtClean="0"/>
              <a:t>- Conservator’s </a:t>
            </a:r>
            <a:r>
              <a:rPr lang="en-US" dirty="0"/>
              <a:t>accounting to court; </a:t>
            </a:r>
            <a:r>
              <a:rPr lang="en-US" dirty="0" smtClean="0"/>
              <a:t>contents</a:t>
            </a:r>
          </a:p>
          <a:p>
            <a:r>
              <a:rPr lang="en-US" dirty="0" smtClean="0"/>
              <a:t>ORS </a:t>
            </a:r>
            <a:r>
              <a:rPr lang="en-US" b="1" dirty="0"/>
              <a:t>125.525</a:t>
            </a:r>
            <a:r>
              <a:rPr lang="en-US" dirty="0"/>
              <a:t> </a:t>
            </a:r>
            <a:r>
              <a:rPr lang="en-US" dirty="0" smtClean="0"/>
              <a:t>- Termination </a:t>
            </a:r>
            <a:r>
              <a:rPr lang="en-US" dirty="0"/>
              <a:t>of </a:t>
            </a:r>
            <a:r>
              <a:rPr lang="en-US" dirty="0" smtClean="0"/>
              <a:t>conservatorship</a:t>
            </a:r>
          </a:p>
          <a:p>
            <a:r>
              <a:rPr lang="en-US" dirty="0" smtClean="0"/>
              <a:t>ORS </a:t>
            </a:r>
            <a:r>
              <a:rPr lang="en-US" b="1" dirty="0"/>
              <a:t>125.605</a:t>
            </a:r>
            <a:r>
              <a:rPr lang="en-US" dirty="0"/>
              <a:t> </a:t>
            </a:r>
            <a:r>
              <a:rPr lang="en-US" dirty="0" smtClean="0"/>
              <a:t>- Procedure </a:t>
            </a:r>
            <a:r>
              <a:rPr lang="en-US" dirty="0"/>
              <a:t>for appointment of temporary </a:t>
            </a:r>
            <a:r>
              <a:rPr lang="en-US" dirty="0" smtClean="0"/>
              <a:t>fiduciary</a:t>
            </a:r>
          </a:p>
          <a:p>
            <a:r>
              <a:rPr lang="en-US" dirty="0" smtClean="0"/>
              <a:t>ORS </a:t>
            </a:r>
            <a:r>
              <a:rPr lang="en-US" b="1" dirty="0"/>
              <a:t>125.710</a:t>
            </a:r>
            <a:r>
              <a:rPr lang="en-US" dirty="0"/>
              <a:t> </a:t>
            </a:r>
            <a:r>
              <a:rPr lang="en-US" dirty="0" smtClean="0"/>
              <a:t>- Powers </a:t>
            </a:r>
            <a:r>
              <a:rPr lang="en-US" dirty="0"/>
              <a:t>and duties of county public guardian and </a:t>
            </a:r>
            <a:r>
              <a:rPr lang="en-US" dirty="0" smtClean="0"/>
              <a:t>conservator</a:t>
            </a:r>
          </a:p>
          <a:p>
            <a:r>
              <a:rPr lang="en-US" dirty="0" smtClean="0"/>
              <a:t>ORS </a:t>
            </a:r>
            <a:r>
              <a:rPr lang="en-US" b="1" dirty="0"/>
              <a:t>125.837</a:t>
            </a:r>
            <a:r>
              <a:rPr lang="en-US" dirty="0"/>
              <a:t> </a:t>
            </a:r>
            <a:r>
              <a:rPr lang="en-US" dirty="0" smtClean="0"/>
              <a:t>- Transfer </a:t>
            </a:r>
            <a:r>
              <a:rPr lang="en-US" dirty="0"/>
              <a:t>of guardianship or conservatorship to another state</a:t>
            </a:r>
            <a:endParaRPr lang="en-US" dirty="0" smtClean="0"/>
          </a:p>
        </p:txBody>
      </p:sp>
    </p:spTree>
    <p:extLst>
      <p:ext uri="{BB962C8B-B14F-4D97-AF65-F5344CB8AC3E}">
        <p14:creationId xmlns:p14="http://schemas.microsoft.com/office/powerpoint/2010/main" val="4223431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Oregon State </a:t>
            </a:r>
            <a:r>
              <a:rPr lang="en-US" dirty="0" smtClean="0"/>
              <a:t>BarBooks</a:t>
            </a:r>
            <a:r>
              <a:rPr lang="en-US" dirty="0" smtClean="0"/>
              <a:t> At Your Service</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sz="2200" dirty="0" smtClean="0">
                <a:solidFill>
                  <a:schemeClr val="accent5">
                    <a:lumMod val="75000"/>
                  </a:schemeClr>
                </a:solidFill>
                <a:latin typeface="Arial" panose="020B0604020202020204" pitchFamily="34" charset="0"/>
                <a:cs typeface="Arial" panose="020B0604020202020204" pitchFamily="34" charset="0"/>
                <a:hlinkClick r:id="rId2"/>
              </a:rPr>
              <a:t>Guardianships</a:t>
            </a:r>
            <a:r>
              <a:rPr lang="en-US" sz="2200" dirty="0">
                <a:solidFill>
                  <a:schemeClr val="accent5">
                    <a:lumMod val="75000"/>
                  </a:schemeClr>
                </a:solidFill>
                <a:latin typeface="Arial" panose="020B0604020202020204" pitchFamily="34" charset="0"/>
                <a:cs typeface="Arial" panose="020B0604020202020204" pitchFamily="34" charset="0"/>
                <a:hlinkClick r:id="rId2"/>
              </a:rPr>
              <a:t>, Conservatorships, and Transfers to Minors (2023 ed</a:t>
            </a:r>
            <a:r>
              <a:rPr lang="en-US" sz="2200" dirty="0" smtClean="0">
                <a:solidFill>
                  <a:schemeClr val="accent5">
                    <a:lumMod val="75000"/>
                  </a:schemeClr>
                </a:solidFill>
                <a:latin typeface="Arial" panose="020B0604020202020204" pitchFamily="34" charset="0"/>
                <a:cs typeface="Arial" panose="020B0604020202020204" pitchFamily="34" charset="0"/>
                <a:hlinkClick r:id="rId2"/>
              </a:rPr>
              <a:t>.)</a:t>
            </a:r>
            <a:endParaRPr lang="en-US" sz="2200" dirty="0" smtClean="0">
              <a:solidFill>
                <a:schemeClr val="accent5">
                  <a:lumMod val="75000"/>
                </a:schemeClr>
              </a:solidFill>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Chapter 2 </a:t>
            </a:r>
            <a:r>
              <a:rPr lang="en-US" sz="1600" dirty="0" smtClean="0">
                <a:latin typeface="Arial" panose="020B0604020202020204" pitchFamily="34" charset="0"/>
                <a:cs typeface="Arial" panose="020B0604020202020204" pitchFamily="34" charset="0"/>
              </a:rPr>
              <a:t>- Provisions </a:t>
            </a:r>
            <a:r>
              <a:rPr lang="en-US" sz="1600" dirty="0">
                <a:latin typeface="Arial" panose="020B0604020202020204" pitchFamily="34" charset="0"/>
                <a:cs typeface="Arial" panose="020B0604020202020204" pitchFamily="34" charset="0"/>
              </a:rPr>
              <a:t>Generally Applicable to Protective </a:t>
            </a:r>
            <a:r>
              <a:rPr lang="en-US" sz="1600" dirty="0" smtClean="0">
                <a:latin typeface="Arial" panose="020B0604020202020204" pitchFamily="34" charset="0"/>
                <a:cs typeface="Arial" panose="020B0604020202020204" pitchFamily="34" charset="0"/>
              </a:rPr>
              <a:t>Proceedings</a:t>
            </a:r>
          </a:p>
          <a:p>
            <a:r>
              <a:rPr lang="en-US" sz="1600" dirty="0">
                <a:latin typeface="Arial" panose="020B0604020202020204" pitchFamily="34" charset="0"/>
                <a:cs typeface="Arial" panose="020B0604020202020204" pitchFamily="34" charset="0"/>
              </a:rPr>
              <a:t>Chapter 3 </a:t>
            </a:r>
            <a:r>
              <a:rPr lang="en-US" sz="1600" dirty="0" smtClean="0">
                <a:latin typeface="Arial" panose="020B0604020202020204" pitchFamily="34" charset="0"/>
                <a:cs typeface="Arial" panose="020B0604020202020204" pitchFamily="34" charset="0"/>
              </a:rPr>
              <a:t>- Guardianships</a:t>
            </a:r>
            <a:r>
              <a:rPr lang="en-US" sz="1600" dirty="0">
                <a:latin typeface="Arial" panose="020B0604020202020204" pitchFamily="34" charset="0"/>
                <a:cs typeface="Arial" panose="020B0604020202020204" pitchFamily="34" charset="0"/>
              </a:rPr>
              <a:t> and Temporary </a:t>
            </a:r>
            <a:r>
              <a:rPr lang="en-US" sz="1600" dirty="0" smtClean="0">
                <a:latin typeface="Arial" panose="020B0604020202020204" pitchFamily="34" charset="0"/>
                <a:cs typeface="Arial" panose="020B0604020202020204" pitchFamily="34" charset="0"/>
              </a:rPr>
              <a:t>Fiduciaries</a:t>
            </a:r>
          </a:p>
          <a:p>
            <a:r>
              <a:rPr lang="en-US" sz="1600" dirty="0">
                <a:latin typeface="Arial" panose="020B0604020202020204" pitchFamily="34" charset="0"/>
                <a:cs typeface="Arial" panose="020B0604020202020204" pitchFamily="34" charset="0"/>
              </a:rPr>
              <a:t>Chapter 4 </a:t>
            </a:r>
            <a:r>
              <a:rPr lang="en-US" sz="1600" dirty="0" smtClean="0">
                <a:latin typeface="Arial" panose="020B0604020202020204" pitchFamily="34" charset="0"/>
                <a:cs typeface="Arial" panose="020B0604020202020204" pitchFamily="34" charset="0"/>
              </a:rPr>
              <a:t>- Conservatorships </a:t>
            </a:r>
            <a:r>
              <a:rPr lang="en-US" sz="1600" dirty="0">
                <a:latin typeface="Arial" panose="020B0604020202020204" pitchFamily="34" charset="0"/>
                <a:cs typeface="Arial" panose="020B0604020202020204" pitchFamily="34" charset="0"/>
              </a:rPr>
              <a:t>and Other Protective </a:t>
            </a:r>
            <a:r>
              <a:rPr lang="en-US" sz="1600" dirty="0" smtClean="0">
                <a:latin typeface="Arial" panose="020B0604020202020204" pitchFamily="34" charset="0"/>
                <a:cs typeface="Arial" panose="020B0604020202020204" pitchFamily="34" charset="0"/>
              </a:rPr>
              <a:t>Orders</a:t>
            </a:r>
          </a:p>
          <a:p>
            <a:pPr marL="0" indent="0">
              <a:buNone/>
            </a:pPr>
            <a:r>
              <a:rPr lang="en-US" sz="2200" u="sng" dirty="0" smtClean="0">
                <a:solidFill>
                  <a:schemeClr val="accent5">
                    <a:lumMod val="75000"/>
                  </a:schemeClr>
                </a:solidFill>
                <a:latin typeface="Arial" panose="020B0604020202020204" pitchFamily="34" charset="0"/>
                <a:cs typeface="Arial" panose="020B0604020202020204" pitchFamily="34" charset="0"/>
              </a:rPr>
              <a:t>Elder Law (2017 ed.)</a:t>
            </a:r>
          </a:p>
          <a:p>
            <a:r>
              <a:rPr lang="en-US" sz="1600" dirty="0" smtClean="0">
                <a:solidFill>
                  <a:schemeClr val="tx1">
                    <a:lumMod val="95000"/>
                    <a:lumOff val="5000"/>
                  </a:schemeClr>
                </a:solidFill>
                <a:latin typeface="Arial" panose="020B0604020202020204" pitchFamily="34" charset="0"/>
                <a:cs typeface="Arial" panose="020B0604020202020204" pitchFamily="34" charset="0"/>
              </a:rPr>
              <a:t>Chapter 1 – Planning for Quality of Life</a:t>
            </a:r>
          </a:p>
          <a:p>
            <a:r>
              <a:rPr lang="en-US" sz="1600" dirty="0" smtClean="0">
                <a:solidFill>
                  <a:schemeClr val="tx1">
                    <a:lumMod val="95000"/>
                    <a:lumOff val="5000"/>
                  </a:schemeClr>
                </a:solidFill>
                <a:latin typeface="Arial" panose="020B0604020202020204" pitchFamily="34" charset="0"/>
                <a:cs typeface="Arial" panose="020B0604020202020204" pitchFamily="34" charset="0"/>
              </a:rPr>
              <a:t>Chapter 2 – Planning for Guardianship and Conservatorship</a:t>
            </a:r>
          </a:p>
          <a:p>
            <a:pPr marL="0" indent="0">
              <a:buNone/>
            </a:pPr>
            <a:r>
              <a:rPr lang="en-US" sz="2200" u="sng" dirty="0" smtClean="0">
                <a:solidFill>
                  <a:schemeClr val="accent5">
                    <a:lumMod val="75000"/>
                  </a:schemeClr>
                </a:solidFill>
                <a:latin typeface="Arial" panose="020B0604020202020204" pitchFamily="34" charset="0"/>
                <a:cs typeface="Arial" panose="020B0604020202020204" pitchFamily="34" charset="0"/>
              </a:rPr>
              <a:t>Oregon Legislation Highlights (2019-2024)</a:t>
            </a:r>
          </a:p>
          <a:p>
            <a:r>
              <a:rPr lang="en-US" sz="1600" dirty="0" smtClean="0">
                <a:solidFill>
                  <a:schemeClr val="tx1">
                    <a:lumMod val="95000"/>
                    <a:lumOff val="5000"/>
                  </a:schemeClr>
                </a:solidFill>
                <a:latin typeface="Arial" panose="020B0604020202020204" pitchFamily="34" charset="0"/>
                <a:cs typeface="Arial" panose="020B0604020202020204" pitchFamily="34" charset="0"/>
              </a:rPr>
              <a:t>Chapter 3 – Elder Law</a:t>
            </a:r>
          </a:p>
          <a:p>
            <a:r>
              <a:rPr lang="en-US" sz="1600" dirty="0" smtClean="0">
                <a:solidFill>
                  <a:schemeClr val="tx1">
                    <a:lumMod val="95000"/>
                    <a:lumOff val="5000"/>
                  </a:schemeClr>
                </a:solidFill>
                <a:latin typeface="Arial" panose="020B0604020202020204" pitchFamily="34" charset="0"/>
                <a:cs typeface="Arial" panose="020B0604020202020204" pitchFamily="34" charset="0"/>
              </a:rPr>
              <a:t>Chapter 8 – Elder Law</a:t>
            </a:r>
          </a:p>
          <a:p>
            <a:r>
              <a:rPr lang="en-US" sz="1600" dirty="0" smtClean="0">
                <a:solidFill>
                  <a:schemeClr val="tx1">
                    <a:lumMod val="95000"/>
                    <a:lumOff val="5000"/>
                  </a:schemeClr>
                </a:solidFill>
                <a:latin typeface="Arial" panose="020B0604020202020204" pitchFamily="34" charset="0"/>
                <a:cs typeface="Arial" panose="020B0604020202020204" pitchFamily="34" charset="0"/>
              </a:rPr>
              <a:t>Chapter 10 – Estate Planning &amp; Probate Law</a:t>
            </a:r>
            <a:endParaRPr lang="en-US" sz="2200" u="sng" dirty="0" smtClean="0">
              <a:solidFill>
                <a:schemeClr val="accent5">
                  <a:lumMod val="75000"/>
                </a:schemeClr>
              </a:solidFill>
              <a:latin typeface="Arial" panose="020B0604020202020204" pitchFamily="34" charset="0"/>
              <a:cs typeface="Arial" panose="020B0604020202020204" pitchFamily="34" charset="0"/>
            </a:endParaRPr>
          </a:p>
          <a:p>
            <a:pPr marL="0" indent="0">
              <a:buNone/>
            </a:pPr>
            <a:r>
              <a:rPr lang="en-US" sz="2200" dirty="0" smtClean="0">
                <a:solidFill>
                  <a:schemeClr val="accent5">
                    <a:lumMod val="50000"/>
                  </a:schemeClr>
                </a:solidFill>
                <a:latin typeface="Arial" panose="020B0604020202020204" pitchFamily="34" charset="0"/>
                <a:cs typeface="Arial" panose="020B0604020202020204" pitchFamily="34" charset="0"/>
                <a:hlinkClick r:id="rId3"/>
              </a:rPr>
              <a:t>Oregon </a:t>
            </a:r>
            <a:r>
              <a:rPr lang="en-US" sz="2200" dirty="0">
                <a:solidFill>
                  <a:schemeClr val="accent5">
                    <a:lumMod val="50000"/>
                  </a:schemeClr>
                </a:solidFill>
                <a:latin typeface="Arial" panose="020B0604020202020204" pitchFamily="34" charset="0"/>
                <a:cs typeface="Arial" panose="020B0604020202020204" pitchFamily="34" charset="0"/>
                <a:hlinkClick r:id="rId3"/>
              </a:rPr>
              <a:t>Statutory Time Limitations (PLF 2022 ed</a:t>
            </a:r>
            <a:r>
              <a:rPr lang="en-US" sz="2200" dirty="0" smtClean="0">
                <a:solidFill>
                  <a:schemeClr val="accent5">
                    <a:lumMod val="50000"/>
                  </a:schemeClr>
                </a:solidFill>
                <a:latin typeface="Arial" panose="020B0604020202020204" pitchFamily="34" charset="0"/>
                <a:cs typeface="Arial" panose="020B0604020202020204" pitchFamily="34" charset="0"/>
                <a:hlinkClick r:id="rId3"/>
              </a:rPr>
              <a:t>.)</a:t>
            </a:r>
          </a:p>
          <a:p>
            <a:r>
              <a:rPr lang="en-US" sz="1500" dirty="0" smtClean="0">
                <a:solidFill>
                  <a:schemeClr val="tx1">
                    <a:lumMod val="95000"/>
                    <a:lumOff val="5000"/>
                  </a:schemeClr>
                </a:solidFill>
                <a:latin typeface="Arial" panose="020B0604020202020204" pitchFamily="34" charset="0"/>
                <a:cs typeface="Arial" panose="020B0604020202020204" pitchFamily="34" charset="0"/>
              </a:rPr>
              <a:t>Chapter 6 – Elder Law; Guardians and Conservators</a:t>
            </a:r>
            <a:endParaRPr lang="en-US" sz="2200" dirty="0" smtClean="0">
              <a:solidFill>
                <a:schemeClr val="accent5">
                  <a:lumMod val="50000"/>
                </a:schemeClr>
              </a:solidFill>
              <a:latin typeface="Arial" panose="020B0604020202020204" pitchFamily="34" charset="0"/>
              <a:cs typeface="Arial" panose="020B0604020202020204" pitchFamily="34" charset="0"/>
              <a:hlinkClick r:id="rId3"/>
            </a:endParaRPr>
          </a:p>
          <a:p>
            <a:pPr marL="0" indent="0">
              <a:buNone/>
            </a:pPr>
            <a:r>
              <a:rPr lang="en-US" sz="2200" dirty="0" smtClean="0">
                <a:solidFill>
                  <a:schemeClr val="accent5">
                    <a:lumMod val="50000"/>
                  </a:schemeClr>
                </a:solidFill>
                <a:latin typeface="Arial" panose="020B0604020202020204" pitchFamily="34" charset="0"/>
                <a:cs typeface="Arial" panose="020B0604020202020204" pitchFamily="34" charset="0"/>
                <a:hlinkClick r:id="rId3"/>
              </a:rPr>
              <a:t>Oregon Civil Pleading and Litigation (2020 ed.)</a:t>
            </a:r>
          </a:p>
          <a:p>
            <a:r>
              <a:rPr lang="en-US" sz="1500" dirty="0" smtClean="0">
                <a:solidFill>
                  <a:schemeClr val="tx1">
                    <a:lumMod val="95000"/>
                    <a:lumOff val="5000"/>
                  </a:schemeClr>
                </a:solidFill>
                <a:latin typeface="Arial" panose="020B0604020202020204" pitchFamily="34" charset="0"/>
                <a:cs typeface="Arial" panose="020B0604020202020204" pitchFamily="34" charset="0"/>
              </a:rPr>
              <a:t>Chapter 4 – Guardianship and Conservatorship Proceedings</a:t>
            </a:r>
          </a:p>
          <a:p>
            <a:r>
              <a:rPr lang="en-US" sz="1500" dirty="0" smtClean="0">
                <a:solidFill>
                  <a:schemeClr val="tx1">
                    <a:lumMod val="95000"/>
                    <a:lumOff val="5000"/>
                  </a:schemeClr>
                </a:solidFill>
                <a:latin typeface="Arial" panose="020B0604020202020204" pitchFamily="34" charset="0"/>
                <a:cs typeface="Arial" panose="020B0604020202020204" pitchFamily="34" charset="0"/>
              </a:rPr>
              <a:t>Chapter 7 – Incapacitated and Financially Incapable Persons</a:t>
            </a:r>
          </a:p>
          <a:p>
            <a:r>
              <a:rPr lang="en-US" sz="1500" dirty="0" smtClean="0">
                <a:solidFill>
                  <a:schemeClr val="tx1">
                    <a:lumMod val="95000"/>
                    <a:lumOff val="5000"/>
                  </a:schemeClr>
                </a:solidFill>
                <a:latin typeface="Arial" panose="020B0604020202020204" pitchFamily="34" charset="0"/>
                <a:cs typeface="Arial" panose="020B0604020202020204" pitchFamily="34" charset="0"/>
              </a:rPr>
              <a:t>Chapter 40 – Post-trial Matters; Judgments, Form of Entry</a:t>
            </a:r>
          </a:p>
          <a:p>
            <a:endParaRPr lang="en-US" sz="1500" dirty="0" smtClean="0">
              <a:solidFill>
                <a:schemeClr val="tx1">
                  <a:lumMod val="95000"/>
                  <a:lumOff val="5000"/>
                </a:schemeClr>
              </a:solidFill>
              <a:latin typeface="Arial" panose="020B0604020202020204" pitchFamily="34" charset="0"/>
              <a:cs typeface="Arial" panose="020B0604020202020204" pitchFamily="34" charset="0"/>
            </a:endParaRPr>
          </a:p>
          <a:p>
            <a:endParaRPr lang="en-US" sz="1500" dirty="0" smtClean="0">
              <a:solidFill>
                <a:schemeClr val="accent5">
                  <a:lumMod val="50000"/>
                </a:schemeClr>
              </a:solidFill>
              <a:latin typeface="Arial" panose="020B0604020202020204" pitchFamily="34" charset="0"/>
              <a:cs typeface="Arial" panose="020B0604020202020204" pitchFamily="34" charset="0"/>
              <a:hlinkClick r:id="rId3"/>
            </a:endParaRPr>
          </a:p>
          <a:p>
            <a:pPr marL="0" indent="0">
              <a:buNone/>
            </a:pPr>
            <a:endParaRPr lang="en-US" sz="2200" dirty="0" smtClean="0">
              <a:solidFill>
                <a:schemeClr val="accent5">
                  <a:lumMod val="50000"/>
                </a:schemeClr>
              </a:solidFill>
              <a:latin typeface="Arial" panose="020B0604020202020204" pitchFamily="34" charset="0"/>
              <a:cs typeface="Arial" panose="020B0604020202020204" pitchFamily="34" charset="0"/>
              <a:hlinkClick r:id="rId3"/>
            </a:endParaRPr>
          </a:p>
          <a:p>
            <a:pPr marL="0" indent="0">
              <a:buNone/>
            </a:pPr>
            <a:endParaRPr lang="en-US" sz="1800" dirty="0" smtClean="0">
              <a:latin typeface="Arial" panose="020B0604020202020204" pitchFamily="34" charset="0"/>
              <a:cs typeface="Arial" panose="020B0604020202020204" pitchFamily="34" charset="0"/>
            </a:endParaRPr>
          </a:p>
          <a:p>
            <a:endParaRPr lang="en-US" sz="1700" u="sng" dirty="0" smtClean="0">
              <a:latin typeface="Arial" panose="020B0604020202020204" pitchFamily="34" charset="0"/>
              <a:cs typeface="Arial" panose="020B0604020202020204" pitchFamily="34" charset="0"/>
              <a:hlinkClick r:id="rId3"/>
            </a:endParaRPr>
          </a:p>
          <a:p>
            <a:endParaRPr lang="en-US" sz="2200" u="sng" dirty="0">
              <a:solidFill>
                <a:schemeClr val="accent5">
                  <a:lumMod val="50000"/>
                </a:schemeClr>
              </a:solidFill>
              <a:latin typeface="Arial" panose="020B0604020202020204" pitchFamily="34" charset="0"/>
              <a:cs typeface="Arial" panose="020B0604020202020204" pitchFamily="34" charset="0"/>
              <a:hlinkClick r:id="rId3"/>
            </a:endParaRPr>
          </a:p>
          <a:p>
            <a:pPr marL="0" indent="0">
              <a:buNone/>
            </a:pPr>
            <a:endParaRPr lang="en-US" u="sng" dirty="0" smtClean="0">
              <a:solidFill>
                <a:schemeClr val="accent5">
                  <a:lumMod val="75000"/>
                </a:schemeClr>
              </a:solidFill>
              <a:cs typeface="Arial" panose="020B0604020202020204" pitchFamily="34" charset="0"/>
            </a:endParaRPr>
          </a:p>
          <a:p>
            <a:endParaRPr lang="en-US" sz="1600" u="sng" dirty="0" smtClean="0">
              <a:latin typeface="Arial" panose="020B0604020202020204" pitchFamily="34" charset="0"/>
              <a:cs typeface="Arial" panose="020B0604020202020204" pitchFamily="34" charset="0"/>
            </a:endParaRPr>
          </a:p>
          <a:p>
            <a:pPr marL="0" indent="0">
              <a:buNone/>
            </a:pPr>
            <a:endParaRPr lang="en-US" sz="1600" dirty="0" smtClean="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9695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Use Oregon State </a:t>
            </a:r>
            <a:r>
              <a:rPr lang="en-US" dirty="0" smtClean="0"/>
              <a:t>BarBooks</a:t>
            </a:r>
            <a:r>
              <a:rPr lang="en-US" dirty="0" smtClean="0"/>
              <a:t> Online</a:t>
            </a:r>
            <a:endParaRPr lang="en-US" dirty="0"/>
          </a:p>
        </p:txBody>
      </p:sp>
      <p:sp>
        <p:nvSpPr>
          <p:cNvPr id="3" name="Content Placeholder 2"/>
          <p:cNvSpPr>
            <a:spLocks noGrp="1"/>
          </p:cNvSpPr>
          <p:nvPr>
            <p:ph idx="1"/>
          </p:nvPr>
        </p:nvSpPr>
        <p:spPr/>
        <p:txBody>
          <a:bodyPr>
            <a:normAutofit/>
          </a:bodyPr>
          <a:lstStyle/>
          <a:p>
            <a:r>
              <a:rPr lang="en-US" sz="2400" dirty="0" smtClean="0">
                <a:latin typeface="Arial" panose="020B0604020202020204" pitchFamily="34" charset="0"/>
                <a:cs typeface="Arial" panose="020B0604020202020204" pitchFamily="34" charset="0"/>
                <a:hlinkClick r:id="rId2"/>
              </a:rPr>
              <a:t>BarBooks</a:t>
            </a:r>
            <a:r>
              <a:rPr lang="en-US" sz="2400" dirty="0" smtClean="0">
                <a:latin typeface="Arial" panose="020B0604020202020204" pitchFamily="34" charset="0"/>
                <a:cs typeface="Arial" panose="020B0604020202020204" pitchFamily="34" charset="0"/>
                <a:hlinkClick r:id="rId2"/>
              </a:rPr>
              <a:t> Access</a:t>
            </a:r>
            <a:endParaRPr lang="en-US" sz="2400" dirty="0" smtClean="0">
              <a:latin typeface="Arial" panose="020B0604020202020204" pitchFamily="34" charset="0"/>
              <a:cs typeface="Arial" panose="020B0604020202020204" pitchFamily="34" charset="0"/>
              <a:hlinkClick r:id="rId3"/>
            </a:endParaRPr>
          </a:p>
          <a:p>
            <a:r>
              <a:rPr lang="en-US" sz="2400" dirty="0" smtClean="0">
                <a:latin typeface="Arial" panose="020B0604020202020204" pitchFamily="34" charset="0"/>
                <a:cs typeface="Arial" panose="020B0604020202020204" pitchFamily="34" charset="0"/>
                <a:hlinkClick r:id="rId3"/>
              </a:rPr>
              <a:t>Request Access Token to Oregon State </a:t>
            </a:r>
            <a:r>
              <a:rPr lang="en-US" sz="2400" dirty="0" smtClean="0">
                <a:latin typeface="Arial" panose="020B0604020202020204" pitchFamily="34" charset="0"/>
                <a:cs typeface="Arial" panose="020B0604020202020204" pitchFamily="34" charset="0"/>
                <a:hlinkClick r:id="rId3"/>
              </a:rPr>
              <a:t>BarBooks</a:t>
            </a:r>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Click on the </a:t>
            </a:r>
            <a:r>
              <a:rPr lang="en-US" sz="2400" dirty="0" smtClean="0">
                <a:latin typeface="Arial" panose="020B0604020202020204" pitchFamily="34" charset="0"/>
                <a:cs typeface="Arial" panose="020B0604020202020204" pitchFamily="34" charset="0"/>
              </a:rPr>
              <a:t>BarBooks</a:t>
            </a:r>
            <a:r>
              <a:rPr lang="en-US" sz="2400" dirty="0" smtClean="0">
                <a:latin typeface="Arial" panose="020B0604020202020204" pitchFamily="34" charset="0"/>
                <a:cs typeface="Arial" panose="020B0604020202020204" pitchFamily="34" charset="0"/>
              </a:rPr>
              <a:t> link at the top of the page</a:t>
            </a:r>
          </a:p>
          <a:p>
            <a:r>
              <a:rPr lang="en-US" sz="2400" dirty="0" smtClean="0">
                <a:latin typeface="Arial" panose="020B0604020202020204" pitchFamily="34" charset="0"/>
                <a:cs typeface="Arial" panose="020B0604020202020204" pitchFamily="34" charset="0"/>
              </a:rPr>
              <a:t>Enter a subject or topic to be researched in the Document Title box or enter the publisher in the Publisher box</a:t>
            </a:r>
          </a:p>
          <a:p>
            <a:r>
              <a:rPr lang="en-US" sz="2400" dirty="0" smtClean="0">
                <a:latin typeface="Arial" panose="020B0604020202020204" pitchFamily="34" charset="0"/>
                <a:cs typeface="Arial" panose="020B0604020202020204" pitchFamily="34" charset="0"/>
              </a:rPr>
              <a:t>Search from dozens of Oregon State </a:t>
            </a:r>
            <a:r>
              <a:rPr lang="en-US" sz="2400" dirty="0" smtClean="0">
                <a:latin typeface="Arial" panose="020B0604020202020204" pitchFamily="34" charset="0"/>
                <a:cs typeface="Arial" panose="020B0604020202020204" pitchFamily="34" charset="0"/>
              </a:rPr>
              <a:t>BarBooks</a:t>
            </a:r>
            <a:r>
              <a:rPr lang="en-US" sz="2400" dirty="0" smtClean="0">
                <a:latin typeface="Arial" panose="020B0604020202020204" pitchFamily="34" charset="0"/>
                <a:cs typeface="Arial" panose="020B0604020202020204" pitchFamily="34" charset="0"/>
              </a:rPr>
              <a:t> and print your results </a:t>
            </a:r>
          </a:p>
          <a:p>
            <a:r>
              <a:rPr lang="en-US" sz="2400" dirty="0" smtClean="0">
                <a:latin typeface="Arial" panose="020B0604020202020204" pitchFamily="34" charset="0"/>
                <a:cs typeface="Arial" panose="020B0604020202020204" pitchFamily="34" charset="0"/>
                <a:hlinkClick r:id="rId4"/>
              </a:rPr>
              <a:t>Enter the </a:t>
            </a:r>
            <a:r>
              <a:rPr lang="en-US" sz="2400" dirty="0" smtClean="0">
                <a:latin typeface="Arial" panose="020B0604020202020204" pitchFamily="34" charset="0"/>
                <a:cs typeface="Arial" panose="020B0604020202020204" pitchFamily="34" charset="0"/>
                <a:hlinkClick r:id="rId4"/>
              </a:rPr>
              <a:t>FastCase</a:t>
            </a:r>
            <a:r>
              <a:rPr lang="en-US" sz="2400" dirty="0" smtClean="0">
                <a:latin typeface="Arial" panose="020B0604020202020204" pitchFamily="34" charset="0"/>
                <a:cs typeface="Arial" panose="020B0604020202020204" pitchFamily="34" charset="0"/>
                <a:hlinkClick r:id="rId4"/>
              </a:rPr>
              <a:t> Gateway and Sign Up</a:t>
            </a:r>
            <a:endParaRPr lang="en-US" sz="2400" dirty="0" smtClean="0">
              <a:latin typeface="Arial" panose="020B0604020202020204" pitchFamily="34" charset="0"/>
              <a:cs typeface="Arial" panose="020B0604020202020204" pitchFamily="34" charset="0"/>
            </a:endParaRPr>
          </a:p>
          <a:p>
            <a:pPr marL="0" indent="0">
              <a:buNone/>
            </a:pPr>
            <a:endParaRPr lang="en-U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421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Oregon Judicial Dept. Links: Guardianship</a:t>
            </a:r>
            <a:endParaRPr lang="en-US" dirty="0"/>
          </a:p>
        </p:txBody>
      </p:sp>
      <p:sp>
        <p:nvSpPr>
          <p:cNvPr id="3" name="Content Placeholder 2"/>
          <p:cNvSpPr>
            <a:spLocks noGrp="1"/>
          </p:cNvSpPr>
          <p:nvPr>
            <p:ph idx="1"/>
          </p:nvPr>
        </p:nvSpPr>
        <p:spPr>
          <a:xfrm>
            <a:off x="635924" y="1805150"/>
            <a:ext cx="10515600" cy="4351338"/>
          </a:xfrm>
        </p:spPr>
        <p:txBody>
          <a:bodyPr>
            <a:normAutofit/>
          </a:bodyPr>
          <a:lstStyle/>
          <a:p>
            <a:r>
              <a:rPr lang="en-US" sz="2400" dirty="0" smtClean="0">
                <a:latin typeface="Arial" panose="020B0604020202020204" pitchFamily="34" charset="0"/>
                <a:cs typeface="Arial" panose="020B0604020202020204" pitchFamily="34" charset="0"/>
                <a:hlinkClick r:id="rId2"/>
              </a:rPr>
              <a:t>Guardianship &amp; Conservatorship</a:t>
            </a:r>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hlinkClick r:id="rId3"/>
              </a:rPr>
              <a:t>Wings: </a:t>
            </a:r>
            <a:r>
              <a:rPr lang="en-US" sz="2400" dirty="0">
                <a:latin typeface="Arial" panose="020B0604020202020204" pitchFamily="34" charset="0"/>
                <a:cs typeface="Arial" panose="020B0604020202020204" pitchFamily="34" charset="0"/>
                <a:hlinkClick r:id="rId3"/>
              </a:rPr>
              <a:t>Working to Improve Adult Guardianship in </a:t>
            </a:r>
            <a:r>
              <a:rPr lang="en-US" sz="2400" dirty="0" smtClean="0">
                <a:latin typeface="Arial" panose="020B0604020202020204" pitchFamily="34" charset="0"/>
                <a:cs typeface="Arial" panose="020B0604020202020204" pitchFamily="34" charset="0"/>
                <a:hlinkClick r:id="rId3"/>
              </a:rPr>
              <a:t>Oregon</a:t>
            </a:r>
            <a:endParaRPr lang="en-US" sz="2400" dirty="0" smtClean="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hlinkClick r:id="rId4"/>
              </a:rPr>
              <a:t>Handbook for </a:t>
            </a:r>
            <a:r>
              <a:rPr lang="en-US" sz="2400" dirty="0" smtClean="0">
                <a:latin typeface="Arial" panose="020B0604020202020204" pitchFamily="34" charset="0"/>
                <a:cs typeface="Arial" panose="020B0604020202020204" pitchFamily="34" charset="0"/>
                <a:hlinkClick r:id="rId4"/>
              </a:rPr>
              <a:t>Court-Appointed Visitors</a:t>
            </a:r>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hlinkClick r:id="rId5"/>
              </a:rPr>
              <a:t>Application for Guardian Ad Litem</a:t>
            </a:r>
            <a:endParaRPr lang="en-US" sz="2400" dirty="0" smtClean="0">
              <a:latin typeface="Arial" panose="020B0604020202020204" pitchFamily="34" charset="0"/>
              <a:cs typeface="Arial" panose="020B0604020202020204" pitchFamily="34" charset="0"/>
            </a:endParaRPr>
          </a:p>
          <a:p>
            <a:r>
              <a:rPr lang="en-US" sz="2400" u="sng" dirty="0">
                <a:latin typeface="Arial" panose="020B0604020202020204" pitchFamily="34" charset="0"/>
                <a:cs typeface="Arial" panose="020B0604020202020204" pitchFamily="34" charset="0"/>
                <a:hlinkClick r:id="rId6"/>
              </a:rPr>
              <a:t>Annual Guardian’s Report (adult protected person</a:t>
            </a:r>
            <a:r>
              <a:rPr lang="en-US" sz="2400" u="sng" dirty="0" smtClean="0">
                <a:latin typeface="Arial" panose="020B0604020202020204" pitchFamily="34" charset="0"/>
                <a:cs typeface="Arial" panose="020B0604020202020204" pitchFamily="34" charset="0"/>
                <a:hlinkClick r:id="rId6"/>
              </a:rPr>
              <a:t>)</a:t>
            </a:r>
            <a:endParaRPr lang="en-US" sz="2400" u="sng" dirty="0" smtClean="0">
              <a:latin typeface="Arial" panose="020B0604020202020204" pitchFamily="34" charset="0"/>
              <a:cs typeface="Arial" panose="020B0604020202020204" pitchFamily="34" charset="0"/>
            </a:endParaRPr>
          </a:p>
          <a:p>
            <a:r>
              <a:rPr lang="en-US" sz="2400" u="sng" dirty="0">
                <a:latin typeface="Arial" panose="020B0604020202020204" pitchFamily="34" charset="0"/>
                <a:cs typeface="Arial" panose="020B0604020202020204" pitchFamily="34" charset="0"/>
                <a:hlinkClick r:id="rId7"/>
              </a:rPr>
              <a:t>Court Visitor's Report (Adult Guardianship</a:t>
            </a:r>
            <a:r>
              <a:rPr lang="en-US" sz="2400" u="sng" dirty="0" smtClean="0">
                <a:latin typeface="Arial" panose="020B0604020202020204" pitchFamily="34" charset="0"/>
                <a:cs typeface="Arial" panose="020B0604020202020204" pitchFamily="34" charset="0"/>
                <a:hlinkClick r:id="rId7"/>
              </a:rPr>
              <a:t>)</a:t>
            </a:r>
            <a:endParaRPr lang="en-US" sz="2400" u="sng"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hlinkClick r:id="rId8"/>
              </a:rPr>
              <a:t>Adult Guardianship Packet (Columbia County)</a:t>
            </a:r>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hlinkClick r:id="rId9"/>
              </a:rPr>
              <a:t>Misc. Forms (Columbia County)</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3482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DATABASES &amp; FORMS: Adult Guardianship Civil Case Examples</a:t>
            </a:r>
            <a:endParaRPr lang="en-US" dirty="0"/>
          </a:p>
        </p:txBody>
      </p:sp>
      <p:sp>
        <p:nvSpPr>
          <p:cNvPr id="3" name="Content Placeholder 2"/>
          <p:cNvSpPr>
            <a:spLocks noGrp="1"/>
          </p:cNvSpPr>
          <p:nvPr>
            <p:ph idx="1"/>
          </p:nvPr>
        </p:nvSpPr>
        <p:spPr/>
        <p:txBody>
          <a:bodyPr/>
          <a:lstStyle/>
          <a:p>
            <a:endParaRPr lang="en-US" dirty="0" smtClean="0">
              <a:hlinkClick r:id="rId2"/>
            </a:endParaRPr>
          </a:p>
          <a:p>
            <a:r>
              <a:rPr lang="en-US" dirty="0" smtClean="0">
                <a:hlinkClick r:id="rId2"/>
              </a:rPr>
              <a:t>Casetext</a:t>
            </a:r>
            <a:endParaRPr lang="en-US" dirty="0" smtClean="0"/>
          </a:p>
          <a:p>
            <a:r>
              <a:rPr lang="en-US" dirty="0" smtClean="0">
                <a:hlinkClick r:id="rId3"/>
              </a:rPr>
              <a:t>FastCase</a:t>
            </a:r>
            <a:endParaRPr lang="en-US" dirty="0" smtClean="0"/>
          </a:p>
          <a:p>
            <a:r>
              <a:rPr lang="en-US" dirty="0" smtClean="0">
                <a:hlinkClick r:id="rId4"/>
              </a:rPr>
              <a:t>LexisNexis</a:t>
            </a:r>
            <a:endParaRPr lang="en-US" dirty="0" smtClean="0"/>
          </a:p>
          <a:p>
            <a:r>
              <a:rPr lang="en-US" dirty="0" smtClean="0">
                <a:hlinkClick r:id="rId5"/>
              </a:rPr>
              <a:t>Westlaw</a:t>
            </a:r>
          </a:p>
          <a:p>
            <a:endParaRPr lang="en-US" dirty="0" smtClean="0">
              <a:hlinkClick r:id="rId6"/>
            </a:endParaRPr>
          </a:p>
          <a:p>
            <a:pPr marL="0" indent="0">
              <a:buNone/>
            </a:pPr>
            <a:r>
              <a:rPr lang="en-US" dirty="0" smtClean="0">
                <a:hlinkClick r:id="rId7"/>
              </a:rPr>
              <a:t>Oregon Judicial Dept. - Other Adult/Minor Guardianship Forms</a:t>
            </a:r>
            <a:endParaRPr lang="en-US" dirty="0" smtClean="0">
              <a:hlinkClick r:id="rId5"/>
            </a:endParaRPr>
          </a:p>
          <a:p>
            <a:endParaRPr lang="en-US" dirty="0">
              <a:hlinkClick r:id="rId5"/>
            </a:endParaRPr>
          </a:p>
          <a:p>
            <a:endParaRPr lang="en-US" dirty="0" smtClean="0">
              <a:hlinkClick r:id="rId5"/>
            </a:endParaRPr>
          </a:p>
        </p:txBody>
      </p:sp>
    </p:spTree>
    <p:extLst>
      <p:ext uri="{BB962C8B-B14F-4D97-AF65-F5344CB8AC3E}">
        <p14:creationId xmlns:p14="http://schemas.microsoft.com/office/powerpoint/2010/main" val="24382455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330</TotalTime>
  <Words>731</Words>
  <Application>Microsoft Office PowerPoint</Application>
  <PresentationFormat>Widescreen</PresentationFormat>
  <Paragraphs>77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Adult Guardianship</vt:lpstr>
      <vt:lpstr>What is Adult Guardianship?</vt:lpstr>
      <vt:lpstr>Types of Adult Guardianship in Oregon</vt:lpstr>
      <vt:lpstr>Oregon Revised Statutes Ch. 125 – Protective Proceedings</vt:lpstr>
      <vt:lpstr>Oregon State BarBooks At Your Service</vt:lpstr>
      <vt:lpstr>How to Use Oregon State BarBooks Online</vt:lpstr>
      <vt:lpstr>Oregon Judicial Dept. Links: Guardianship</vt:lpstr>
      <vt:lpstr>DATABASES &amp; FORMS: Adult Guardianship Civil Case Examples</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Adult Guardianship</dc:title>
  <dc:creator>Boedigheimer, Amber</dc:creator>
  <cp:lastModifiedBy>Boedigheimer, Amber</cp:lastModifiedBy>
  <cp:revision>48</cp:revision>
  <dcterms:created xsi:type="dcterms:W3CDTF">2024-09-24T16:31:13Z</dcterms:created>
  <dcterms:modified xsi:type="dcterms:W3CDTF">2024-09-30T17:27:01Z</dcterms:modified>
</cp:coreProperties>
</file>