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CF30380-19B9-4711-A3EC-25D30E262F9F}" type="datetimeFigureOut">
              <a:rPr lang="en-US" smtClean="0"/>
              <a:t>6/18/2025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1FAB5E-68CE-4EB7-AD1F-0B0D1B631DA3}"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447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F30380-19B9-4711-A3EC-25D30E262F9F}" type="datetimeFigureOut">
              <a:rPr lang="en-US" smtClean="0"/>
              <a:t>6/18/2025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1FAB5E-68CE-4EB7-AD1F-0B0D1B631DA3}" type="slidenum">
              <a:rPr lang="en-US" smtClean="0"/>
              <a:t>‹#›</a:t>
            </a:fld>
            <a:endParaRPr lang="en-US" dirty="0"/>
          </a:p>
        </p:txBody>
      </p:sp>
    </p:spTree>
    <p:extLst>
      <p:ext uri="{BB962C8B-B14F-4D97-AF65-F5344CB8AC3E}">
        <p14:creationId xmlns:p14="http://schemas.microsoft.com/office/powerpoint/2010/main" val="4257086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F30380-19B9-4711-A3EC-25D30E262F9F}" type="datetimeFigureOut">
              <a:rPr lang="en-US" smtClean="0"/>
              <a:t>6/18/2025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1FAB5E-68CE-4EB7-AD1F-0B0D1B631DA3}" type="slidenum">
              <a:rPr lang="en-US" smtClean="0"/>
              <a:t>‹#›</a:t>
            </a:fld>
            <a:endParaRPr lang="en-US" dirty="0"/>
          </a:p>
        </p:txBody>
      </p:sp>
    </p:spTree>
    <p:extLst>
      <p:ext uri="{BB962C8B-B14F-4D97-AF65-F5344CB8AC3E}">
        <p14:creationId xmlns:p14="http://schemas.microsoft.com/office/powerpoint/2010/main" val="3317335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F30380-19B9-4711-A3EC-25D30E262F9F}" type="datetimeFigureOut">
              <a:rPr lang="en-US" smtClean="0"/>
              <a:t>6/18/2025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1FAB5E-68CE-4EB7-AD1F-0B0D1B631DA3}" type="slidenum">
              <a:rPr lang="en-US" smtClean="0"/>
              <a:t>‹#›</a:t>
            </a:fld>
            <a:endParaRPr lang="en-US" dirty="0"/>
          </a:p>
        </p:txBody>
      </p:sp>
    </p:spTree>
    <p:extLst>
      <p:ext uri="{BB962C8B-B14F-4D97-AF65-F5344CB8AC3E}">
        <p14:creationId xmlns:p14="http://schemas.microsoft.com/office/powerpoint/2010/main" val="437088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F30380-19B9-4711-A3EC-25D30E262F9F}" type="datetimeFigureOut">
              <a:rPr lang="en-US" smtClean="0"/>
              <a:t>6/18/2025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1FAB5E-68CE-4EB7-AD1F-0B0D1B631DA3}"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7639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CF30380-19B9-4711-A3EC-25D30E262F9F}" type="datetimeFigureOut">
              <a:rPr lang="en-US" smtClean="0"/>
              <a:t>6/18/2025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1FAB5E-68CE-4EB7-AD1F-0B0D1B631DA3}" type="slidenum">
              <a:rPr lang="en-US" smtClean="0"/>
              <a:t>‹#›</a:t>
            </a:fld>
            <a:endParaRPr lang="en-US" dirty="0"/>
          </a:p>
        </p:txBody>
      </p:sp>
    </p:spTree>
    <p:extLst>
      <p:ext uri="{BB962C8B-B14F-4D97-AF65-F5344CB8AC3E}">
        <p14:creationId xmlns:p14="http://schemas.microsoft.com/office/powerpoint/2010/main" val="376273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CF30380-19B9-4711-A3EC-25D30E262F9F}" type="datetimeFigureOut">
              <a:rPr lang="en-US" smtClean="0"/>
              <a:t>6/18/2025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21FAB5E-68CE-4EB7-AD1F-0B0D1B631DA3}" type="slidenum">
              <a:rPr lang="en-US" smtClean="0"/>
              <a:t>‹#›</a:t>
            </a:fld>
            <a:endParaRPr lang="en-US" dirty="0"/>
          </a:p>
        </p:txBody>
      </p:sp>
    </p:spTree>
    <p:extLst>
      <p:ext uri="{BB962C8B-B14F-4D97-AF65-F5344CB8AC3E}">
        <p14:creationId xmlns:p14="http://schemas.microsoft.com/office/powerpoint/2010/main" val="3245597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CF30380-19B9-4711-A3EC-25D30E262F9F}" type="datetimeFigureOut">
              <a:rPr lang="en-US" smtClean="0"/>
              <a:t>6/18/2025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21FAB5E-68CE-4EB7-AD1F-0B0D1B631DA3}" type="slidenum">
              <a:rPr lang="en-US" smtClean="0"/>
              <a:t>‹#›</a:t>
            </a:fld>
            <a:endParaRPr lang="en-US" dirty="0"/>
          </a:p>
        </p:txBody>
      </p:sp>
    </p:spTree>
    <p:extLst>
      <p:ext uri="{BB962C8B-B14F-4D97-AF65-F5344CB8AC3E}">
        <p14:creationId xmlns:p14="http://schemas.microsoft.com/office/powerpoint/2010/main" val="1414302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CF30380-19B9-4711-A3EC-25D30E262F9F}" type="datetimeFigureOut">
              <a:rPr lang="en-US" smtClean="0"/>
              <a:t>6/18/2025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021FAB5E-68CE-4EB7-AD1F-0B0D1B631DA3}" type="slidenum">
              <a:rPr lang="en-US" smtClean="0"/>
              <a:t>‹#›</a:t>
            </a:fld>
            <a:endParaRPr lang="en-US" dirty="0"/>
          </a:p>
        </p:txBody>
      </p:sp>
    </p:spTree>
    <p:extLst>
      <p:ext uri="{BB962C8B-B14F-4D97-AF65-F5344CB8AC3E}">
        <p14:creationId xmlns:p14="http://schemas.microsoft.com/office/powerpoint/2010/main" val="2763348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CF30380-19B9-4711-A3EC-25D30E262F9F}" type="datetimeFigureOut">
              <a:rPr lang="en-US" smtClean="0"/>
              <a:t>6/18/2025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1FAB5E-68CE-4EB7-AD1F-0B0D1B631DA3}" type="slidenum">
              <a:rPr lang="en-US" smtClean="0"/>
              <a:t>‹#›</a:t>
            </a:fld>
            <a:endParaRPr lang="en-US" dirty="0"/>
          </a:p>
        </p:txBody>
      </p:sp>
    </p:spTree>
    <p:extLst>
      <p:ext uri="{BB962C8B-B14F-4D97-AF65-F5344CB8AC3E}">
        <p14:creationId xmlns:p14="http://schemas.microsoft.com/office/powerpoint/2010/main" val="4083495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F30380-19B9-4711-A3EC-25D30E262F9F}" type="datetimeFigureOut">
              <a:rPr lang="en-US" smtClean="0"/>
              <a:t>6/18/2025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1FAB5E-68CE-4EB7-AD1F-0B0D1B631DA3}" type="slidenum">
              <a:rPr lang="en-US" smtClean="0"/>
              <a:t>‹#›</a:t>
            </a:fld>
            <a:endParaRPr lang="en-US" dirty="0"/>
          </a:p>
        </p:txBody>
      </p:sp>
    </p:spTree>
    <p:extLst>
      <p:ext uri="{BB962C8B-B14F-4D97-AF65-F5344CB8AC3E}">
        <p14:creationId xmlns:p14="http://schemas.microsoft.com/office/powerpoint/2010/main" val="697184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CF30380-19B9-4711-A3EC-25D30E262F9F}" type="datetimeFigureOut">
              <a:rPr lang="en-US" smtClean="0"/>
              <a:t>6/18/2025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1FAB5E-68CE-4EB7-AD1F-0B0D1B631DA3}"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69092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oogle.com/search?client=ms-google-coop&amp;sca_esv=8a70c10f7ae50c33&amp;cs=0&amp;sxsrf=AE3TifOTHdhlaj0j4AHIpBMpT0Hu7-Lfgw%3A1750282460404&amp;q=Oregon+Division+of+Financial+Regulation&amp;sa=X&amp;ved=2ahUKEwiz6p6i9vuNAxUXITQIHUtjLegQxccNegQIBBAC&amp;mstk=AUtExfC9IERuWqxx9y4Xrhysd7Y-bAPq2RgaZ5gMqrPmlLHX8xvKksSohy9_tnDfeOHRNajCO2aokhNHcicYYvjFHzf4Djm2_GEHK7yBFut92I2tRWIP4ZkWJ0MoIK5Luvnb4t5uOoYyeu-B3VKc4yIlyisq1TRmKrhsamY6ImE0nVzAc0zypXnmgB_YW-O0qL-YkRRTFkOYI64IgcPcG5rPGVXhtFe-ci__GHRIydHaCJ8A5V0SrhoxMdSYApXjHHUDNjQwt7WeEYKBA0BptdgEdnng&amp;csui=3" TargetMode="External"/><Relationship Id="rId2" Type="http://schemas.openxmlformats.org/officeDocument/2006/relationships/hyperlink" Target="https://www.google.com/search?client=ms-google-coop&amp;sca_esv=8a70c10f7ae50c33&amp;cs=0&amp;sxsrf=AE3TifOTHdhlaj0j4AHIpBMpT0Hu7-Lfgw%3A1750282460404&amp;q=Better+Business+Bureau&amp;sa=X&amp;ved=2ahUKEwiz6p6i9vuNAxUXITQIHUtjLegQxccNegQIBBAB&amp;mstk=AUtExfC9IERuWqxx9y4Xrhysd7Y-bAPq2RgaZ5gMqrPmlLHX8xvKksSohy9_tnDfeOHRNajCO2aokhNHcicYYvjFHzf4Djm2_GEHK7yBFut92I2tRWIP4ZkWJ0MoIK5Luvnb4t5uOoYyeu-B3VKc4yIlyisq1TRmKrhsamY6ImE0nVzAc0zypXnmgB_YW-O0qL-YkRRTFkOYI64IgcPcG5rPGVXhtFe-ci__GHRIydHaCJ8A5V0SrhoxMdSYApXjHHUDNjQwt7WeEYKBA0BptdgEdnng&amp;csui=3" TargetMode="External"/><Relationship Id="rId1" Type="http://schemas.openxmlformats.org/officeDocument/2006/relationships/slideLayout" Target="../slideLayouts/slideLayout2.xml"/><Relationship Id="rId4" Type="http://schemas.openxmlformats.org/officeDocument/2006/relationships/hyperlink" Target="https://www.google.com/search?client=ms-google-coop&amp;sca_esv=8a70c10f7ae50c33&amp;cx=017270664345420165392%3Adfijahrazdc&amp;sxsrf=AE3TifNtBGNlxrZ10cHnPgwInn9HAq68mQ%3A1750285226201&amp;q=Small+Claims&amp;sa=X&amp;ved=2ahUKEwifg6fJgPyNAxWOITQIHeKABkgQxccNegUIrwEQAQ&amp;mstk=AUtExfB0EjSb80mx4SQ7X1bYpOlz2GA6rFi4Jf_gyhTo4rAmbQyADiVLm_XWelTeRekY6CvD_Rv00mEjJ-OerOxMqQd2BeUzjGYebufM9H5wff9fO0ovsXRiarB-K1cQGsvJnOLttiQfDZPXuB2gidaGm68Bm5bYi9XXgVilyFxoiqaCDED25DG5TW_Yxmu9qepiDHmJ6aZ3uDWM3xmfI7b3gTWo2HIkGZax3CuiZohbDqQUIkHdrmuHVRwbZoFsVNtH3DStWarv-wPA6ZW_ZQKFsiwE&amp;csui=3"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osbar.org/public/ris/lrsform.html" TargetMode="External"/><Relationship Id="rId2" Type="http://schemas.openxmlformats.org/officeDocument/2006/relationships/hyperlink" Target="https://www.linncountyor.gov/lawlibrary/page/legal-forms" TargetMode="External"/><Relationship Id="rId1" Type="http://schemas.openxmlformats.org/officeDocument/2006/relationships/slideLayout" Target="../slideLayouts/slideLayout2.xml"/><Relationship Id="rId5" Type="http://schemas.openxmlformats.org/officeDocument/2006/relationships/hyperlink" Target="https://lasoregon.org/" TargetMode="External"/><Relationship Id="rId4" Type="http://schemas.openxmlformats.org/officeDocument/2006/relationships/hyperlink" Target="https://oregonlawhelp.org/topics/courts-and-lawyers/guide-hiring-lawyer-oreg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18EBF-0917-4F9F-BB56-CD33FCD65380}"/>
              </a:ext>
            </a:extLst>
          </p:cNvPr>
          <p:cNvSpPr>
            <a:spLocks noGrp="1"/>
          </p:cNvSpPr>
          <p:nvPr>
            <p:ph type="ctrTitle"/>
          </p:nvPr>
        </p:nvSpPr>
        <p:spPr/>
        <p:txBody>
          <a:bodyPr/>
          <a:lstStyle/>
          <a:p>
            <a:r>
              <a:rPr lang="en-US" dirty="0"/>
              <a:t>Civil Complaints</a:t>
            </a:r>
          </a:p>
        </p:txBody>
      </p:sp>
      <p:sp>
        <p:nvSpPr>
          <p:cNvPr id="3" name="Subtitle 2">
            <a:extLst>
              <a:ext uri="{FF2B5EF4-FFF2-40B4-BE49-F238E27FC236}">
                <a16:creationId xmlns:a16="http://schemas.microsoft.com/office/drawing/2014/main" id="{3B3DC452-F99A-4E29-A3ED-712D09CFA0C5}"/>
              </a:ext>
            </a:extLst>
          </p:cNvPr>
          <p:cNvSpPr>
            <a:spLocks noGrp="1"/>
          </p:cNvSpPr>
          <p:nvPr>
            <p:ph type="subTitle" idx="1"/>
          </p:nvPr>
        </p:nvSpPr>
        <p:spPr/>
        <p:txBody>
          <a:bodyPr/>
          <a:lstStyle/>
          <a:p>
            <a:r>
              <a:rPr lang="en-US" dirty="0"/>
              <a:t>How to File a Civil Complaint in Court</a:t>
            </a:r>
          </a:p>
        </p:txBody>
      </p:sp>
    </p:spTree>
    <p:extLst>
      <p:ext uri="{BB962C8B-B14F-4D97-AF65-F5344CB8AC3E}">
        <p14:creationId xmlns:p14="http://schemas.microsoft.com/office/powerpoint/2010/main" val="1221844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31F90-C4B4-4A15-B322-56A97B23C938}"/>
              </a:ext>
            </a:extLst>
          </p:cNvPr>
          <p:cNvSpPr>
            <a:spLocks noGrp="1"/>
          </p:cNvSpPr>
          <p:nvPr>
            <p:ph type="title"/>
          </p:nvPr>
        </p:nvSpPr>
        <p:spPr/>
        <p:txBody>
          <a:bodyPr/>
          <a:lstStyle/>
          <a:p>
            <a:r>
              <a:rPr lang="en-US" dirty="0"/>
              <a:t>How to File a Civil Complaint</a:t>
            </a:r>
          </a:p>
        </p:txBody>
      </p:sp>
      <p:pic>
        <p:nvPicPr>
          <p:cNvPr id="11" name="Content Placeholder 10">
            <a:extLst>
              <a:ext uri="{FF2B5EF4-FFF2-40B4-BE49-F238E27FC236}">
                <a16:creationId xmlns:a16="http://schemas.microsoft.com/office/drawing/2014/main" id="{255B539F-90D3-4DCB-B8DB-4B07468CD624}"/>
              </a:ext>
            </a:extLst>
          </p:cNvPr>
          <p:cNvPicPr>
            <a:picLocks noGrp="1" noChangeAspect="1"/>
          </p:cNvPicPr>
          <p:nvPr>
            <p:ph idx="1"/>
          </p:nvPr>
        </p:nvPicPr>
        <p:blipFill>
          <a:blip r:embed="rId2"/>
          <a:stretch>
            <a:fillRect/>
          </a:stretch>
        </p:blipFill>
        <p:spPr>
          <a:xfrm>
            <a:off x="1097280" y="1931103"/>
            <a:ext cx="1267002" cy="3315163"/>
          </a:xfrm>
        </p:spPr>
      </p:pic>
      <p:sp>
        <p:nvSpPr>
          <p:cNvPr id="12" name="TextBox 11">
            <a:extLst>
              <a:ext uri="{FF2B5EF4-FFF2-40B4-BE49-F238E27FC236}">
                <a16:creationId xmlns:a16="http://schemas.microsoft.com/office/drawing/2014/main" id="{97915A6C-E705-4CF2-AB18-9D6423BB3B6B}"/>
              </a:ext>
            </a:extLst>
          </p:cNvPr>
          <p:cNvSpPr txBox="1"/>
          <p:nvPr/>
        </p:nvSpPr>
        <p:spPr>
          <a:xfrm>
            <a:off x="2698376" y="2160494"/>
            <a:ext cx="8068236" cy="3693319"/>
          </a:xfrm>
          <a:prstGeom prst="rect">
            <a:avLst/>
          </a:prstGeom>
          <a:noFill/>
        </p:spPr>
        <p:txBody>
          <a:bodyPr wrap="square" rtlCol="0">
            <a:spAutoFit/>
          </a:bodyPr>
          <a:lstStyle/>
          <a:p>
            <a:pPr algn="l"/>
            <a:r>
              <a:rPr lang="en-US" i="0" dirty="0">
                <a:solidFill>
                  <a:srgbClr val="111111"/>
                </a:solidFill>
                <a:effectLst/>
                <a:latin typeface="Arial" panose="020B0604020202020204" pitchFamily="34" charset="0"/>
                <a:cs typeface="Arial" panose="020B0604020202020204" pitchFamily="34" charset="0"/>
              </a:rPr>
              <a:t>To file civil complaints in Linn County, Oregon</a:t>
            </a:r>
            <a:r>
              <a:rPr lang="en-US" b="0" i="0" dirty="0">
                <a:solidFill>
                  <a:srgbClr val="111111"/>
                </a:solidFill>
                <a:effectLst/>
                <a:latin typeface="Arial" panose="020B0604020202020204" pitchFamily="34" charset="0"/>
                <a:cs typeface="Arial" panose="020B0604020202020204" pitchFamily="34" charset="0"/>
              </a:rPr>
              <a:t>, you can:</a:t>
            </a:r>
          </a:p>
          <a:p>
            <a:pPr algn="l"/>
            <a:endParaRPr lang="en-US" b="0" i="0" dirty="0">
              <a:solidFill>
                <a:srgbClr val="111111"/>
              </a:solidFill>
              <a:effectLst/>
              <a:latin typeface="-apple-system"/>
            </a:endParaRPr>
          </a:p>
          <a:p>
            <a:pPr marL="285750" indent="-285750" algn="l">
              <a:buFont typeface="Arial" panose="020B0604020202020204" pitchFamily="34" charset="0"/>
              <a:buChar char="•"/>
            </a:pPr>
            <a:r>
              <a:rPr lang="en-US" dirty="0">
                <a:latin typeface="Arial" panose="020B0604020202020204" pitchFamily="34" charset="0"/>
                <a:cs typeface="Arial" panose="020B0604020202020204" pitchFamily="34" charset="0"/>
              </a:rPr>
              <a:t>View and download forms and instructions for use in Linn County Circuit Court</a:t>
            </a:r>
            <a:r>
              <a:rPr lang="en-US" b="0" i="0" dirty="0">
                <a:effectLst/>
                <a:latin typeface="Arial" panose="020B0604020202020204" pitchFamily="34" charset="0"/>
                <a:cs typeface="Arial" panose="020B0604020202020204" pitchFamily="34" charset="0"/>
              </a:rPr>
              <a:t>.</a:t>
            </a:r>
          </a:p>
          <a:p>
            <a:pPr marL="285750" indent="-285750" algn="l">
              <a:buFont typeface="Arial" panose="020B0604020202020204" pitchFamily="34" charset="0"/>
              <a:buChar char="•"/>
            </a:pPr>
            <a:r>
              <a:rPr lang="en-US" dirty="0">
                <a:latin typeface="Arial" panose="020B0604020202020204" pitchFamily="34" charset="0"/>
                <a:cs typeface="Arial" panose="020B0604020202020204" pitchFamily="34" charset="0"/>
              </a:rPr>
              <a:t>Print any form for free and fill it out by hand, or purchase complete packets from the cashier at the Linn County courthouse or the Law Librarian at the Linn County Law Library</a:t>
            </a:r>
            <a:r>
              <a:rPr lang="en-US" b="0" i="0" dirty="0">
                <a:effectLst/>
                <a:latin typeface="Arial" panose="020B0604020202020204" pitchFamily="34" charset="0"/>
                <a:cs typeface="Arial" panose="020B0604020202020204" pitchFamily="34" charset="0"/>
              </a:rPr>
              <a:t>.</a:t>
            </a:r>
          </a:p>
          <a:p>
            <a:pPr marL="285750" indent="-285750" algn="l">
              <a:buFont typeface="Arial" panose="020B0604020202020204" pitchFamily="34" charset="0"/>
              <a:buChar char="•"/>
            </a:pPr>
            <a:r>
              <a:rPr lang="en-US" dirty="0">
                <a:latin typeface="Arial" panose="020B0604020202020204" pitchFamily="34" charset="0"/>
                <a:cs typeface="Arial" panose="020B0604020202020204" pitchFamily="34" charset="0"/>
              </a:rPr>
              <a:t>Access Oregon court forms, including civil, criminal, probate, family law, and Tax Court</a:t>
            </a:r>
            <a:r>
              <a:rPr lang="en-US" b="0" i="0" dirty="0">
                <a:effectLst/>
                <a:latin typeface="Arial" panose="020B0604020202020204" pitchFamily="34" charset="0"/>
                <a:cs typeface="Arial" panose="020B0604020202020204" pitchFamily="34" charset="0"/>
              </a:rPr>
              <a:t>.</a:t>
            </a:r>
          </a:p>
          <a:p>
            <a:pPr marL="285750" indent="-285750" algn="l">
              <a:buFont typeface="Arial" panose="020B0604020202020204" pitchFamily="34" charset="0"/>
              <a:buChar char="•"/>
            </a:pPr>
            <a:r>
              <a:rPr lang="en-US" dirty="0">
                <a:latin typeface="Arial" panose="020B0604020202020204" pitchFamily="34" charset="0"/>
                <a:cs typeface="Arial" panose="020B0604020202020204" pitchFamily="34" charset="0"/>
              </a:rPr>
              <a:t>Seek help understanding court forms from your local law librarian or the Circuit Court Clerk</a:t>
            </a:r>
            <a:r>
              <a:rPr lang="en-US" b="0" i="0" dirty="0">
                <a:effectLst/>
                <a:latin typeface="Arial" panose="020B0604020202020204" pitchFamily="34" charset="0"/>
                <a:cs typeface="Arial" panose="020B0604020202020204" pitchFamily="34" charset="0"/>
              </a:rPr>
              <a:t>.</a:t>
            </a:r>
          </a:p>
          <a:p>
            <a:br>
              <a:rPr lang="en-US" b="0" i="0" dirty="0">
                <a:solidFill>
                  <a:srgbClr val="444444"/>
                </a:solidFill>
                <a:effectLst/>
                <a:latin typeface="Roboto" panose="02000000000000000000" pitchFamily="2" charset="0"/>
              </a:rPr>
            </a:br>
            <a:endParaRPr lang="en-US" dirty="0"/>
          </a:p>
        </p:txBody>
      </p:sp>
    </p:spTree>
    <p:extLst>
      <p:ext uri="{BB962C8B-B14F-4D97-AF65-F5344CB8AC3E}">
        <p14:creationId xmlns:p14="http://schemas.microsoft.com/office/powerpoint/2010/main" val="1074576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1F435-802A-47E9-B327-D278D81801D0}"/>
              </a:ext>
            </a:extLst>
          </p:cNvPr>
          <p:cNvSpPr>
            <a:spLocks noGrp="1"/>
          </p:cNvSpPr>
          <p:nvPr>
            <p:ph type="title"/>
          </p:nvPr>
        </p:nvSpPr>
        <p:spPr/>
        <p:txBody>
          <a:bodyPr/>
          <a:lstStyle/>
          <a:p>
            <a:pPr algn="ctr"/>
            <a:r>
              <a:rPr lang="en-US" dirty="0"/>
              <a:t>Filing Your Complaint</a:t>
            </a:r>
          </a:p>
        </p:txBody>
      </p:sp>
      <p:sp>
        <p:nvSpPr>
          <p:cNvPr id="3" name="Content Placeholder 2">
            <a:extLst>
              <a:ext uri="{FF2B5EF4-FFF2-40B4-BE49-F238E27FC236}">
                <a16:creationId xmlns:a16="http://schemas.microsoft.com/office/drawing/2014/main" id="{B8FA584F-A3FF-4275-A9E9-14DE553110F1}"/>
              </a:ext>
            </a:extLst>
          </p:cNvPr>
          <p:cNvSpPr>
            <a:spLocks noGrp="1"/>
          </p:cNvSpPr>
          <p:nvPr>
            <p:ph idx="1"/>
          </p:nvPr>
        </p:nvSpPr>
        <p:spPr/>
        <p:txBody>
          <a:bodyPr>
            <a:noAutofit/>
          </a:bodyPr>
          <a:lstStyle/>
          <a:p>
            <a:pPr algn="l" fontAlgn="ctr"/>
            <a:r>
              <a:rPr lang="en-US" sz="1400" b="0" i="0" dirty="0">
                <a:solidFill>
                  <a:srgbClr val="001D35"/>
                </a:solidFill>
                <a:effectLst/>
                <a:latin typeface="Google Sans"/>
              </a:rPr>
              <a:t>To file a complaint in Oregon, you generally start by identifying the appropriate agency or entity related to your issue, then file a formal complaint with them, often by completing a specific form online or via mail. For example, you can file complaints against businesses with the Oregon Department of Justice or the </a:t>
            </a:r>
            <a:r>
              <a:rPr lang="en-US" sz="1400" b="0" i="0" dirty="0">
                <a:solidFill>
                  <a:srgbClr val="001D35"/>
                </a:solidFill>
                <a:effectLst/>
                <a:latin typeface="Google Sans"/>
                <a:hlinkClick r:id="rId2"/>
              </a:rPr>
              <a:t>Better Business Bureau</a:t>
            </a:r>
            <a:r>
              <a:rPr lang="en-US" sz="1400" b="0" i="0" dirty="0">
                <a:solidFill>
                  <a:srgbClr val="001D35"/>
                </a:solidFill>
                <a:effectLst/>
                <a:latin typeface="Google Sans"/>
              </a:rPr>
              <a:t>, while complaints related to financial institutions should be directed to the </a:t>
            </a:r>
            <a:r>
              <a:rPr lang="en-US" sz="1400" b="0" i="0" dirty="0">
                <a:solidFill>
                  <a:srgbClr val="001D35"/>
                </a:solidFill>
                <a:effectLst/>
                <a:latin typeface="Google Sans"/>
                <a:hlinkClick r:id="rId3"/>
              </a:rPr>
              <a:t>Oregon Division of Financial Regulation</a:t>
            </a:r>
            <a:r>
              <a:rPr lang="en-US" sz="1400" b="0" i="0" dirty="0">
                <a:solidFill>
                  <a:srgbClr val="001D35"/>
                </a:solidFill>
                <a:effectLst/>
                <a:latin typeface="Google Sans"/>
              </a:rPr>
              <a:t>. </a:t>
            </a:r>
            <a:r>
              <a:rPr lang="en-US" sz="1400" dirty="0">
                <a:solidFill>
                  <a:srgbClr val="001D35"/>
                </a:solidFill>
                <a:latin typeface="Google Sans"/>
              </a:rPr>
              <a:t>A form for a civil complaint may be located on the Linn County Law Library’s website.</a:t>
            </a:r>
            <a:endParaRPr lang="en-US" sz="1400" b="0" i="0" dirty="0">
              <a:solidFill>
                <a:srgbClr val="0B57D0"/>
              </a:solidFill>
              <a:effectLst/>
              <a:latin typeface="Google Sans"/>
            </a:endParaRPr>
          </a:p>
          <a:p>
            <a:pPr algn="l"/>
            <a:r>
              <a:rPr lang="en-US" sz="1400" b="0" i="0" dirty="0">
                <a:solidFill>
                  <a:srgbClr val="001D35"/>
                </a:solidFill>
                <a:effectLst/>
                <a:latin typeface="Google Sans"/>
              </a:rPr>
              <a:t>Here's a more detailed breakdown:</a:t>
            </a:r>
          </a:p>
          <a:p>
            <a:pPr algn="l"/>
            <a:r>
              <a:rPr lang="en-US" sz="1400" b="0" i="0" dirty="0">
                <a:solidFill>
                  <a:srgbClr val="001D35"/>
                </a:solidFill>
                <a:effectLst/>
                <a:latin typeface="Google Sans"/>
              </a:rPr>
              <a:t>1. Identify the relevant agency or entity</a:t>
            </a:r>
          </a:p>
          <a:p>
            <a:pPr algn="l"/>
            <a:r>
              <a:rPr lang="en-US" sz="1400" b="0" i="0" dirty="0">
                <a:solidFill>
                  <a:srgbClr val="001D35"/>
                </a:solidFill>
                <a:effectLst/>
                <a:latin typeface="Google Sans"/>
              </a:rPr>
              <a:t>2. Gather information and documentation</a:t>
            </a:r>
          </a:p>
          <a:p>
            <a:pPr lvl="1">
              <a:buFont typeface="Wingdings" panose="05000000000000000000" pitchFamily="2" charset="2"/>
              <a:buChar char="§"/>
            </a:pPr>
            <a:r>
              <a:rPr lang="en-US" sz="1300" b="0" i="0" dirty="0">
                <a:solidFill>
                  <a:schemeClr val="tx1"/>
                </a:solidFill>
                <a:effectLst/>
                <a:latin typeface="Google Sans"/>
              </a:rPr>
              <a:t>Collect all relevant information about the problem, including dates, times, names of individuals involved, and specific details of the incident. </a:t>
            </a:r>
            <a:r>
              <a:rPr kumimoji="0" lang="en-US" altLang="en-US" sz="1200" b="0" i="0" u="none" strike="noStrike" cap="none" normalizeH="0" baseline="0" dirty="0">
                <a:ln>
                  <a:noFill/>
                </a:ln>
                <a:solidFill>
                  <a:schemeClr val="tx1"/>
                </a:solidFill>
                <a:effectLst/>
                <a:latin typeface="Google Sans"/>
              </a:rPr>
              <a:t>Clearly state the facts of your case and the legal basis for your claim. </a:t>
            </a:r>
            <a:endParaRPr lang="en-US" sz="1300" b="0" i="0" dirty="0">
              <a:solidFill>
                <a:schemeClr val="tx1"/>
              </a:solidFill>
              <a:effectLst/>
              <a:latin typeface="Google Sans"/>
            </a:endParaRPr>
          </a:p>
          <a:p>
            <a:pPr lvl="1">
              <a:buFont typeface="Wingdings" panose="05000000000000000000" pitchFamily="2" charset="2"/>
              <a:buChar char="§"/>
            </a:pPr>
            <a:r>
              <a:rPr lang="en-US" sz="1300" b="0" i="0" dirty="0">
                <a:solidFill>
                  <a:schemeClr val="tx1"/>
                </a:solidFill>
                <a:effectLst/>
                <a:latin typeface="Google Sans"/>
              </a:rPr>
              <a:t>Gather any documents that support your complaint, such as contracts, receipts, emails, or other relevant correspondence. </a:t>
            </a:r>
          </a:p>
          <a:p>
            <a:pPr lvl="1">
              <a:buFont typeface="Wingdings" panose="05000000000000000000" pitchFamily="2" charset="2"/>
              <a:buChar char="§"/>
            </a:pPr>
            <a:r>
              <a:rPr kumimoji="0" lang="en-US" altLang="en-US" sz="1200" b="0" i="0" u="none" strike="noStrike" cap="none" normalizeH="0" baseline="0" dirty="0">
                <a:ln>
                  <a:noFill/>
                </a:ln>
                <a:solidFill>
                  <a:schemeClr val="tx1"/>
                </a:solidFill>
                <a:effectLst/>
                <a:latin typeface="Google Sans"/>
              </a:rPr>
              <a:t>Include your full name and address, the amount of damages you are seeking, and relevant dates. </a:t>
            </a:r>
          </a:p>
          <a:p>
            <a:pPr lvl="1">
              <a:buFont typeface="Wingdings" panose="05000000000000000000" pitchFamily="2" charset="2"/>
              <a:buChar char="§"/>
            </a:pPr>
            <a:r>
              <a:rPr kumimoji="0" lang="en-US" altLang="en-US" sz="1200" b="0" i="0" u="none" strike="noStrike" cap="none" normalizeH="0" baseline="0" dirty="0">
                <a:ln>
                  <a:noFill/>
                </a:ln>
                <a:solidFill>
                  <a:schemeClr val="tx1"/>
                </a:solidFill>
                <a:effectLst/>
                <a:latin typeface="Google Sans"/>
              </a:rPr>
              <a:t>For </a:t>
            </a:r>
            <a:r>
              <a:rPr kumimoji="0" lang="en-US" altLang="en-US" sz="1200" b="0" i="0" u="none" strike="noStrike" cap="none" normalizeH="0" baseline="0" dirty="0">
                <a:ln>
                  <a:noFill/>
                </a:ln>
                <a:solidFill>
                  <a:schemeClr val="tx1"/>
                </a:solidFill>
                <a:effectLst/>
                <a:latin typeface="Google Sans"/>
                <a:hlinkClick r:id="rId4">
                  <a:extLst>
                    <a:ext uri="{A12FA001-AC4F-418D-AE19-62706E023703}">
                      <ahyp:hlinkClr xmlns:ahyp="http://schemas.microsoft.com/office/drawing/2018/hyperlinkcolor" val="tx"/>
                    </a:ext>
                  </a:extLst>
                </a:hlinkClick>
              </a:rPr>
              <a:t>Small Claims</a:t>
            </a:r>
            <a:r>
              <a:rPr kumimoji="0" lang="en-US" altLang="en-US" sz="1200" b="0" i="0" u="none" strike="noStrike" cap="none" normalizeH="0" baseline="0" dirty="0">
                <a:ln>
                  <a:noFill/>
                </a:ln>
                <a:solidFill>
                  <a:schemeClr val="tx1"/>
                </a:solidFill>
                <a:effectLst/>
                <a:latin typeface="Google Sans"/>
              </a:rPr>
              <a:t>, you can use the "Small Claim and Notice of Small Claim" form, available on the Oregon Judicial Department website or at your county courthouse.</a:t>
            </a:r>
            <a:endParaRPr lang="en-US" sz="1300" b="0" i="0" dirty="0">
              <a:solidFill>
                <a:schemeClr val="tx1"/>
              </a:solidFill>
              <a:effectLst/>
              <a:latin typeface="Google Sans"/>
            </a:endParaRPr>
          </a:p>
          <a:p>
            <a:pPr marL="0" indent="0">
              <a:buNone/>
            </a:pPr>
            <a:r>
              <a:rPr lang="en-US" sz="1400" b="0" i="0" dirty="0">
                <a:solidFill>
                  <a:srgbClr val="001D35"/>
                </a:solidFill>
                <a:effectLst/>
                <a:latin typeface="Google Sans"/>
              </a:rPr>
              <a:t>3. File your complaint at the courthouse: Many agencies have online complaint forms available on their websites. In some cases, you can       </a:t>
            </a:r>
          </a:p>
          <a:p>
            <a:pPr indent="0" algn="l">
              <a:lnSpc>
                <a:spcPct val="100000"/>
              </a:lnSpc>
              <a:spcBef>
                <a:spcPts val="0"/>
              </a:spcBef>
              <a:spcAft>
                <a:spcPts val="0"/>
              </a:spcAft>
            </a:pPr>
            <a:r>
              <a:rPr lang="en-US" sz="1400" dirty="0">
                <a:solidFill>
                  <a:srgbClr val="001D35"/>
                </a:solidFill>
                <a:latin typeface="Google Sans"/>
              </a:rPr>
              <a:t>    </a:t>
            </a:r>
            <a:r>
              <a:rPr lang="en-US" sz="1400" b="0" i="0" dirty="0">
                <a:solidFill>
                  <a:srgbClr val="001D35"/>
                </a:solidFill>
                <a:effectLst/>
                <a:latin typeface="Google Sans"/>
              </a:rPr>
              <a:t>submit a written letter outlining your complaint. </a:t>
            </a:r>
          </a:p>
          <a:p>
            <a:pPr indent="0" algn="l">
              <a:lnSpc>
                <a:spcPct val="100000"/>
              </a:lnSpc>
              <a:spcBef>
                <a:spcPts val="0"/>
              </a:spcBef>
              <a:spcAft>
                <a:spcPts val="0"/>
              </a:spcAft>
            </a:pPr>
            <a:endParaRPr lang="en-US" sz="1400" b="0" i="0" dirty="0">
              <a:solidFill>
                <a:srgbClr val="001D35"/>
              </a:solidFill>
              <a:effectLst/>
              <a:latin typeface="Google Sans"/>
            </a:endParaRPr>
          </a:p>
          <a:p>
            <a:pPr indent="0" algn="l">
              <a:lnSpc>
                <a:spcPct val="100000"/>
              </a:lnSpc>
              <a:spcBef>
                <a:spcPts val="0"/>
              </a:spcBef>
              <a:spcAft>
                <a:spcPts val="0"/>
              </a:spcAft>
            </a:pPr>
            <a:endParaRPr lang="en-US" sz="1400" b="0" i="0" dirty="0">
              <a:solidFill>
                <a:srgbClr val="0B57D0"/>
              </a:solidFill>
              <a:effectLst/>
              <a:latin typeface="Google Sans"/>
            </a:endParaRPr>
          </a:p>
        </p:txBody>
      </p:sp>
    </p:spTree>
    <p:extLst>
      <p:ext uri="{BB962C8B-B14F-4D97-AF65-F5344CB8AC3E}">
        <p14:creationId xmlns:p14="http://schemas.microsoft.com/office/powerpoint/2010/main" val="1128453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95AFD-D64A-4FED-8807-B121B1AB7987}"/>
              </a:ext>
            </a:extLst>
          </p:cNvPr>
          <p:cNvSpPr>
            <a:spLocks noGrp="1"/>
          </p:cNvSpPr>
          <p:nvPr>
            <p:ph type="title"/>
          </p:nvPr>
        </p:nvSpPr>
        <p:spPr/>
        <p:txBody>
          <a:bodyPr/>
          <a:lstStyle/>
          <a:p>
            <a:pPr algn="ctr"/>
            <a:r>
              <a:rPr lang="en-US" dirty="0"/>
              <a:t>Filing Your Complaint Continued …</a:t>
            </a:r>
          </a:p>
        </p:txBody>
      </p:sp>
      <p:sp>
        <p:nvSpPr>
          <p:cNvPr id="3" name="Content Placeholder 2">
            <a:extLst>
              <a:ext uri="{FF2B5EF4-FFF2-40B4-BE49-F238E27FC236}">
                <a16:creationId xmlns:a16="http://schemas.microsoft.com/office/drawing/2014/main" id="{8F22DAE8-2F15-4CA2-AA92-A8B842247DAD}"/>
              </a:ext>
            </a:extLst>
          </p:cNvPr>
          <p:cNvSpPr>
            <a:spLocks noGrp="1"/>
          </p:cNvSpPr>
          <p:nvPr>
            <p:ph idx="1"/>
          </p:nvPr>
        </p:nvSpPr>
        <p:spPr/>
        <p:txBody>
          <a:bodyPr>
            <a:normAutofit fontScale="77500" lnSpcReduction="20000"/>
          </a:bodyPr>
          <a:lstStyle/>
          <a:p>
            <a:pPr algn="l"/>
            <a:r>
              <a:rPr lang="en-US" sz="2000" b="0" i="0" dirty="0">
                <a:solidFill>
                  <a:srgbClr val="001D35"/>
                </a:solidFill>
                <a:effectLst/>
                <a:latin typeface="Google Sans"/>
              </a:rPr>
              <a:t>Follow up:</a:t>
            </a:r>
          </a:p>
          <a:p>
            <a:pPr algn="l">
              <a:buFont typeface="Arial" panose="020B0604020202020204" pitchFamily="34" charset="0"/>
              <a:buChar char="•"/>
            </a:pPr>
            <a:r>
              <a:rPr lang="en-US" sz="2000" b="1" i="0" dirty="0">
                <a:solidFill>
                  <a:srgbClr val="001D35"/>
                </a:solidFill>
                <a:effectLst/>
                <a:latin typeface="Google Sans"/>
              </a:rPr>
              <a:t>Keep records:</a:t>
            </a:r>
            <a:r>
              <a:rPr lang="en-US" sz="2000" b="0" i="0" dirty="0">
                <a:solidFill>
                  <a:srgbClr val="001D35"/>
                </a:solidFill>
                <a:effectLst/>
                <a:latin typeface="Google Sans"/>
              </a:rPr>
              <a:t> Make copies of everything you send and note the date you filed the complaint.</a:t>
            </a:r>
          </a:p>
          <a:p>
            <a:pPr algn="l">
              <a:buFont typeface="Arial" panose="020B0604020202020204" pitchFamily="34" charset="0"/>
              <a:buChar char="•"/>
            </a:pPr>
            <a:r>
              <a:rPr lang="en-US" sz="2000" b="1" i="0" dirty="0">
                <a:solidFill>
                  <a:srgbClr val="001D35"/>
                </a:solidFill>
                <a:effectLst/>
                <a:latin typeface="Google Sans"/>
              </a:rPr>
              <a:t>Be patient:</a:t>
            </a:r>
            <a:r>
              <a:rPr lang="en-US" sz="2000" b="0" i="0" dirty="0">
                <a:solidFill>
                  <a:srgbClr val="001D35"/>
                </a:solidFill>
                <a:effectLst/>
                <a:latin typeface="Google Sans"/>
              </a:rPr>
              <a:t> Allow the agency time to investigate your complaint.</a:t>
            </a:r>
          </a:p>
          <a:p>
            <a:pPr algn="l" fontAlgn="ctr">
              <a:buFont typeface="Arial" panose="020B0604020202020204" pitchFamily="34" charset="0"/>
              <a:buChar char="•"/>
            </a:pPr>
            <a:r>
              <a:rPr lang="en-US" sz="2000" b="1" i="0" dirty="0">
                <a:solidFill>
                  <a:srgbClr val="001D35"/>
                </a:solidFill>
                <a:effectLst/>
                <a:latin typeface="Google Sans"/>
              </a:rPr>
              <a:t>Respond to requests:</a:t>
            </a:r>
            <a:r>
              <a:rPr lang="en-US" sz="2000" b="0" i="0" dirty="0">
                <a:solidFill>
                  <a:srgbClr val="001D35"/>
                </a:solidFill>
                <a:effectLst/>
                <a:latin typeface="Google Sans"/>
              </a:rPr>
              <a:t> If the agency requests additional information or documentation, respond promptly. </a:t>
            </a:r>
            <a:endParaRPr lang="en-US" sz="2000" b="0" i="0" dirty="0">
              <a:solidFill>
                <a:srgbClr val="0B57D0"/>
              </a:solidFill>
              <a:effectLst/>
              <a:latin typeface="Google Sans"/>
            </a:endParaRPr>
          </a:p>
          <a:p>
            <a:pPr algn="l"/>
            <a:r>
              <a:rPr lang="en-US" sz="2000" b="0" i="0" dirty="0">
                <a:solidFill>
                  <a:srgbClr val="001D35"/>
                </a:solidFill>
                <a:effectLst/>
                <a:latin typeface="Google Sans"/>
              </a:rPr>
              <a:t>5. Consider Legal Options:</a:t>
            </a:r>
          </a:p>
          <a:p>
            <a:pPr marL="0" indent="0">
              <a:buNone/>
            </a:pPr>
            <a:r>
              <a:rPr lang="en-US" sz="2000" b="1" i="0" dirty="0">
                <a:solidFill>
                  <a:srgbClr val="001D35"/>
                </a:solidFill>
                <a:effectLst/>
                <a:latin typeface="Google Sans"/>
              </a:rPr>
              <a:t>	Small Claims Court: </a:t>
            </a:r>
            <a:r>
              <a:rPr lang="en-US" sz="2000" b="0" i="0" dirty="0">
                <a:solidFill>
                  <a:schemeClr val="tx1"/>
                </a:solidFill>
                <a:effectLst/>
                <a:latin typeface="Google Sans"/>
              </a:rPr>
              <a:t>For certain types of disputes, you may be able to file a complaint in small claims 	court. </a:t>
            </a:r>
          </a:p>
          <a:p>
            <a:pPr marL="0" indent="0" algn="l">
              <a:buNone/>
            </a:pPr>
            <a:r>
              <a:rPr lang="en-US" sz="2000" b="1" i="0" dirty="0">
                <a:solidFill>
                  <a:srgbClr val="001D35"/>
                </a:solidFill>
                <a:effectLst/>
                <a:latin typeface="Google Sans"/>
              </a:rPr>
              <a:t>	Legal Representation: </a:t>
            </a:r>
            <a:r>
              <a:rPr lang="en-US" sz="2000" b="0" i="0" dirty="0">
                <a:solidFill>
                  <a:schemeClr val="tx1"/>
                </a:solidFill>
                <a:effectLst/>
                <a:latin typeface="Google Sans"/>
              </a:rPr>
              <a:t>If you have a complex legal issue or need assistance with the complaint process, 	consider consulting with an attorney. </a:t>
            </a:r>
          </a:p>
          <a:p>
            <a:pPr marL="0" indent="0" algn="l">
              <a:buNone/>
            </a:pPr>
            <a:endParaRPr lang="en-US" sz="2000" b="0" i="0" dirty="0">
              <a:solidFill>
                <a:srgbClr val="0B57D0"/>
              </a:solidFill>
              <a:effectLst/>
              <a:latin typeface="Google Sans"/>
            </a:endParaRPr>
          </a:p>
          <a:p>
            <a:pPr algn="l" fontAlgn="ctr"/>
            <a:r>
              <a:rPr lang="en-US" sz="2000" b="0" i="0" dirty="0">
                <a:solidFill>
                  <a:srgbClr val="001D35"/>
                </a:solidFill>
                <a:effectLst/>
                <a:latin typeface="Google Sans"/>
              </a:rPr>
              <a:t>By following these steps, you can effectively file a complaint and seek a resolution for your issue in Oregon. </a:t>
            </a:r>
            <a:endParaRPr lang="en-US" sz="2000" b="0" i="0" dirty="0">
              <a:solidFill>
                <a:srgbClr val="0B57D0"/>
              </a:solidFill>
              <a:effectLst/>
              <a:latin typeface="Google Sans"/>
            </a:endParaRPr>
          </a:p>
          <a:p>
            <a:br>
              <a:rPr lang="en-US" sz="2000" b="0" i="0" dirty="0">
                <a:solidFill>
                  <a:srgbClr val="001D35"/>
                </a:solidFill>
                <a:effectLst/>
                <a:latin typeface="Google Sans"/>
              </a:rPr>
            </a:br>
            <a:endParaRPr lang="en-US" sz="2000" dirty="0"/>
          </a:p>
          <a:p>
            <a:endParaRPr lang="en-US" dirty="0"/>
          </a:p>
        </p:txBody>
      </p:sp>
    </p:spTree>
    <p:extLst>
      <p:ext uri="{BB962C8B-B14F-4D97-AF65-F5344CB8AC3E}">
        <p14:creationId xmlns:p14="http://schemas.microsoft.com/office/powerpoint/2010/main" val="1132412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9B97A-FA65-4A85-AF0C-A720A283E669}"/>
              </a:ext>
            </a:extLst>
          </p:cNvPr>
          <p:cNvSpPr>
            <a:spLocks noGrp="1"/>
          </p:cNvSpPr>
          <p:nvPr>
            <p:ph type="title"/>
          </p:nvPr>
        </p:nvSpPr>
        <p:spPr/>
        <p:txBody>
          <a:bodyPr/>
          <a:lstStyle/>
          <a:p>
            <a:pPr algn="ctr"/>
            <a:r>
              <a:rPr lang="en-US" dirty="0"/>
              <a:t>What Does a Complaint Form Look Like?</a:t>
            </a:r>
          </a:p>
        </p:txBody>
      </p:sp>
      <p:pic>
        <p:nvPicPr>
          <p:cNvPr id="16" name="Content Placeholder 15">
            <a:extLst>
              <a:ext uri="{FF2B5EF4-FFF2-40B4-BE49-F238E27FC236}">
                <a16:creationId xmlns:a16="http://schemas.microsoft.com/office/drawing/2014/main" id="{E4743477-3F57-4A63-BA2F-6BB3888D8BA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19967" y="1846263"/>
            <a:ext cx="3212391" cy="4022725"/>
          </a:xfrm>
        </p:spPr>
      </p:pic>
    </p:spTree>
    <p:extLst>
      <p:ext uri="{BB962C8B-B14F-4D97-AF65-F5344CB8AC3E}">
        <p14:creationId xmlns:p14="http://schemas.microsoft.com/office/powerpoint/2010/main" val="2868740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A0C77-BC3B-4F95-8A3D-BA914F328B1C}"/>
              </a:ext>
            </a:extLst>
          </p:cNvPr>
          <p:cNvSpPr>
            <a:spLocks noGrp="1"/>
          </p:cNvSpPr>
          <p:nvPr>
            <p:ph type="title"/>
          </p:nvPr>
        </p:nvSpPr>
        <p:spPr/>
        <p:txBody>
          <a:bodyPr/>
          <a:lstStyle/>
          <a:p>
            <a:pPr algn="ctr"/>
            <a:r>
              <a:rPr lang="en-US" dirty="0"/>
              <a:t>Format for a Complaint</a:t>
            </a:r>
          </a:p>
        </p:txBody>
      </p:sp>
      <p:sp>
        <p:nvSpPr>
          <p:cNvPr id="3" name="Content Placeholder 2">
            <a:extLst>
              <a:ext uri="{FF2B5EF4-FFF2-40B4-BE49-F238E27FC236}">
                <a16:creationId xmlns:a16="http://schemas.microsoft.com/office/drawing/2014/main" id="{C0B25065-B3B9-4075-A420-783B2861D908}"/>
              </a:ext>
            </a:extLst>
          </p:cNvPr>
          <p:cNvSpPr>
            <a:spLocks noGrp="1"/>
          </p:cNvSpPr>
          <p:nvPr>
            <p:ph idx="1"/>
          </p:nvPr>
        </p:nvSpPr>
        <p:spPr/>
        <p:txBody>
          <a:bodyPr>
            <a:normAutofit fontScale="92500" lnSpcReduction="10000"/>
          </a:bodyPr>
          <a:lstStyle/>
          <a:p>
            <a:r>
              <a:rPr lang="en-US" dirty="0"/>
              <a:t>You may use MS Word to create your complaint as a self-represented litigant (meaning you are representing yourself and not working with an Attorney). The format to be used includes the following:</a:t>
            </a:r>
          </a:p>
          <a:p>
            <a:pPr lvl="1">
              <a:lnSpc>
                <a:spcPct val="120000"/>
              </a:lnSpc>
              <a:spcBef>
                <a:spcPts val="0"/>
              </a:spcBef>
              <a:spcAft>
                <a:spcPts val="0"/>
              </a:spcAft>
              <a:buFont typeface="Wingdings" panose="05000000000000000000" pitchFamily="2" charset="2"/>
              <a:buChar char="§"/>
            </a:pPr>
            <a:r>
              <a:rPr lang="en-US" dirty="0"/>
              <a:t>Alignment: Left</a:t>
            </a:r>
          </a:p>
          <a:p>
            <a:pPr lvl="1">
              <a:lnSpc>
                <a:spcPct val="120000"/>
              </a:lnSpc>
              <a:spcBef>
                <a:spcPts val="0"/>
              </a:spcBef>
              <a:spcAft>
                <a:spcPts val="0"/>
              </a:spcAft>
              <a:buFont typeface="Wingdings" panose="05000000000000000000" pitchFamily="2" charset="2"/>
              <a:buChar char="§"/>
            </a:pPr>
            <a:r>
              <a:rPr lang="en-US" dirty="0"/>
              <a:t>Outline Level: Body Level</a:t>
            </a:r>
          </a:p>
          <a:p>
            <a:pPr lvl="1">
              <a:lnSpc>
                <a:spcPct val="120000"/>
              </a:lnSpc>
              <a:spcBef>
                <a:spcPts val="0"/>
              </a:spcBef>
              <a:spcAft>
                <a:spcPts val="0"/>
              </a:spcAft>
              <a:buFont typeface="Wingdings" panose="05000000000000000000" pitchFamily="2" charset="2"/>
              <a:buChar char="§"/>
            </a:pPr>
            <a:r>
              <a:rPr lang="en-US" dirty="0"/>
              <a:t>Indentation Left: 0</a:t>
            </a:r>
          </a:p>
          <a:p>
            <a:pPr lvl="1">
              <a:lnSpc>
                <a:spcPct val="120000"/>
              </a:lnSpc>
              <a:spcBef>
                <a:spcPts val="0"/>
              </a:spcBef>
              <a:spcAft>
                <a:spcPts val="0"/>
              </a:spcAft>
              <a:buFont typeface="Wingdings" panose="05000000000000000000" pitchFamily="2" charset="2"/>
              <a:buChar char="§"/>
            </a:pPr>
            <a:r>
              <a:rPr lang="en-US" dirty="0"/>
              <a:t>Indentation Right: 0</a:t>
            </a:r>
          </a:p>
          <a:p>
            <a:pPr lvl="1">
              <a:lnSpc>
                <a:spcPct val="120000"/>
              </a:lnSpc>
              <a:spcBef>
                <a:spcPts val="0"/>
              </a:spcBef>
              <a:spcAft>
                <a:spcPts val="0"/>
              </a:spcAft>
              <a:buFont typeface="Wingdings" panose="05000000000000000000" pitchFamily="2" charset="2"/>
              <a:buChar char="§"/>
            </a:pPr>
            <a:r>
              <a:rPr lang="en-US" dirty="0"/>
              <a:t>Special: None</a:t>
            </a:r>
          </a:p>
          <a:p>
            <a:pPr lvl="1">
              <a:lnSpc>
                <a:spcPct val="120000"/>
              </a:lnSpc>
              <a:spcBef>
                <a:spcPts val="0"/>
              </a:spcBef>
              <a:spcAft>
                <a:spcPts val="0"/>
              </a:spcAft>
              <a:buFont typeface="Wingdings" panose="05000000000000000000" pitchFamily="2" charset="2"/>
              <a:buChar char="§"/>
            </a:pPr>
            <a:r>
              <a:rPr lang="en-US" dirty="0"/>
              <a:t>Spacing Before and After:  0</a:t>
            </a:r>
          </a:p>
          <a:p>
            <a:pPr lvl="1">
              <a:lnSpc>
                <a:spcPct val="120000"/>
              </a:lnSpc>
              <a:spcBef>
                <a:spcPts val="0"/>
              </a:spcBef>
              <a:spcAft>
                <a:spcPts val="0"/>
              </a:spcAft>
              <a:buFont typeface="Wingdings" panose="05000000000000000000" pitchFamily="2" charset="2"/>
              <a:buChar char="§"/>
            </a:pPr>
            <a:r>
              <a:rPr lang="en-US" dirty="0"/>
              <a:t>Line Spacing: Exactly</a:t>
            </a:r>
          </a:p>
          <a:p>
            <a:pPr lvl="1">
              <a:lnSpc>
                <a:spcPct val="120000"/>
              </a:lnSpc>
              <a:spcBef>
                <a:spcPts val="0"/>
              </a:spcBef>
              <a:spcAft>
                <a:spcPts val="0"/>
              </a:spcAft>
              <a:buFont typeface="Wingdings" panose="05000000000000000000" pitchFamily="2" charset="2"/>
              <a:buChar char="§"/>
            </a:pPr>
            <a:r>
              <a:rPr lang="en-US" dirty="0"/>
              <a:t>Line Spacing At: 25.4 pt.</a:t>
            </a:r>
          </a:p>
          <a:p>
            <a:pPr lvl="1">
              <a:lnSpc>
                <a:spcPct val="120000"/>
              </a:lnSpc>
              <a:spcBef>
                <a:spcPts val="0"/>
              </a:spcBef>
              <a:spcAft>
                <a:spcPts val="0"/>
              </a:spcAft>
              <a:buFont typeface="Wingdings" panose="05000000000000000000" pitchFamily="2" charset="2"/>
              <a:buChar char="§"/>
            </a:pPr>
            <a:r>
              <a:rPr lang="en-US" dirty="0"/>
              <a:t>To Add Numbers along the left-hand side of the document, go to Layout in MS Word, select line numbers, and then select continuous or start each page. NOTE: </a:t>
            </a:r>
            <a:r>
              <a:rPr lang="en-US" b="0" i="0" u="none" strike="noStrike" dirty="0">
                <a:solidFill>
                  <a:schemeClr val="tx1"/>
                </a:solidFill>
                <a:effectLst/>
                <a:latin typeface="-apple-system"/>
              </a:rPr>
              <a:t>In a complaint, the numbers can be either </a:t>
            </a:r>
            <a:r>
              <a:rPr lang="en-US" i="0" u="none" strike="noStrike" dirty="0">
                <a:solidFill>
                  <a:schemeClr val="tx1"/>
                </a:solidFill>
                <a:effectLst/>
                <a:latin typeface="-apple-system"/>
              </a:rPr>
              <a:t>continuous or discontinuous.</a:t>
            </a:r>
            <a:endParaRPr lang="en-US" dirty="0">
              <a:solidFill>
                <a:schemeClr val="tx1"/>
              </a:solidFill>
            </a:endParaRPr>
          </a:p>
          <a:p>
            <a:endParaRPr lang="en-US" dirty="0"/>
          </a:p>
        </p:txBody>
      </p:sp>
    </p:spTree>
    <p:extLst>
      <p:ext uri="{BB962C8B-B14F-4D97-AF65-F5344CB8AC3E}">
        <p14:creationId xmlns:p14="http://schemas.microsoft.com/office/powerpoint/2010/main" val="3354753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DA7C1-7E31-40C8-A6F1-FED93DFDE7AC}"/>
              </a:ext>
            </a:extLst>
          </p:cNvPr>
          <p:cNvSpPr>
            <a:spLocks noGrp="1"/>
          </p:cNvSpPr>
          <p:nvPr>
            <p:ph type="title"/>
          </p:nvPr>
        </p:nvSpPr>
        <p:spPr/>
        <p:txBody>
          <a:bodyPr/>
          <a:lstStyle/>
          <a:p>
            <a:pPr algn="ctr"/>
            <a:r>
              <a:rPr lang="en-US" dirty="0"/>
              <a:t>Additional Tools and Resources</a:t>
            </a:r>
          </a:p>
        </p:txBody>
      </p:sp>
      <p:sp>
        <p:nvSpPr>
          <p:cNvPr id="3" name="Content Placeholder 2">
            <a:extLst>
              <a:ext uri="{FF2B5EF4-FFF2-40B4-BE49-F238E27FC236}">
                <a16:creationId xmlns:a16="http://schemas.microsoft.com/office/drawing/2014/main" id="{79E2878B-62CE-4E91-8209-5CA1A9CF58DE}"/>
              </a:ext>
            </a:extLst>
          </p:cNvPr>
          <p:cNvSpPr>
            <a:spLocks noGrp="1"/>
          </p:cNvSpPr>
          <p:nvPr>
            <p:ph idx="1"/>
          </p:nvPr>
        </p:nvSpPr>
        <p:spPr/>
        <p:txBody>
          <a:bodyPr/>
          <a:lstStyle/>
          <a:p>
            <a:pPr marL="0" indent="0">
              <a:lnSpc>
                <a:spcPct val="100000"/>
              </a:lnSpc>
              <a:spcBef>
                <a:spcPts val="0"/>
              </a:spcBef>
              <a:spcAft>
                <a:spcPts val="0"/>
              </a:spcAft>
              <a:buFont typeface="Wingdings" panose="05000000000000000000" pitchFamily="2" charset="2"/>
              <a:buChar char="Ø"/>
            </a:pPr>
            <a:r>
              <a:rPr lang="en-US" dirty="0"/>
              <a:t>You may find commonly used court forms at: </a:t>
            </a:r>
            <a:r>
              <a:rPr lang="en-US" sz="1600" dirty="0">
                <a:hlinkClick r:id="rId2"/>
              </a:rPr>
              <a:t>https://www.linncountyor.gov/lawlibrary/page/legal-forms</a:t>
            </a:r>
            <a:endParaRPr lang="en-US" sz="1600" dirty="0"/>
          </a:p>
          <a:p>
            <a:pPr marL="0" indent="0">
              <a:lnSpc>
                <a:spcPct val="100000"/>
              </a:lnSpc>
              <a:spcBef>
                <a:spcPts val="0"/>
              </a:spcBef>
              <a:spcAft>
                <a:spcPts val="0"/>
              </a:spcAft>
              <a:buFont typeface="Wingdings" panose="05000000000000000000" pitchFamily="2" charset="2"/>
              <a:buChar char="Ø"/>
            </a:pPr>
            <a:endParaRPr lang="en-US" sz="1600" dirty="0"/>
          </a:p>
          <a:p>
            <a:pPr marL="0" indent="0">
              <a:lnSpc>
                <a:spcPct val="100000"/>
              </a:lnSpc>
              <a:spcBef>
                <a:spcPts val="0"/>
              </a:spcBef>
              <a:spcAft>
                <a:spcPts val="0"/>
              </a:spcAft>
              <a:buFont typeface="Wingdings" panose="05000000000000000000" pitchFamily="2" charset="2"/>
              <a:buChar char="Ø"/>
            </a:pPr>
            <a:r>
              <a:rPr lang="en-US" dirty="0"/>
              <a:t>For legal advice, you may want to seek the assistance of an Attorney or contact the Oregon    </a:t>
            </a:r>
          </a:p>
          <a:p>
            <a:pPr marL="0" indent="0">
              <a:lnSpc>
                <a:spcPct val="100000"/>
              </a:lnSpc>
              <a:spcBef>
                <a:spcPts val="0"/>
              </a:spcBef>
              <a:spcAft>
                <a:spcPts val="0"/>
              </a:spcAft>
              <a:buNone/>
            </a:pPr>
            <a:r>
              <a:rPr lang="en-US" dirty="0"/>
              <a:t>   State Bar’s Lawyer Referral Service: </a:t>
            </a:r>
            <a:r>
              <a:rPr lang="en-US" dirty="0">
                <a:hlinkClick r:id="rId3"/>
              </a:rPr>
              <a:t>https://www.osbar.org/public/ris/lrsform.html</a:t>
            </a:r>
            <a:r>
              <a:rPr lang="en-US" dirty="0"/>
              <a:t>.</a:t>
            </a:r>
          </a:p>
          <a:p>
            <a:pPr marL="0" indent="0">
              <a:lnSpc>
                <a:spcPct val="100000"/>
              </a:lnSpc>
              <a:spcBef>
                <a:spcPts val="0"/>
              </a:spcBef>
              <a:spcAft>
                <a:spcPts val="0"/>
              </a:spcAft>
              <a:buNone/>
            </a:pPr>
            <a:endParaRPr lang="en-US" dirty="0"/>
          </a:p>
          <a:p>
            <a:pPr>
              <a:lnSpc>
                <a:spcPct val="100000"/>
              </a:lnSpc>
              <a:spcBef>
                <a:spcPts val="0"/>
              </a:spcBef>
              <a:spcAft>
                <a:spcPts val="0"/>
              </a:spcAft>
              <a:buFont typeface="Wingdings" panose="05000000000000000000" pitchFamily="2" charset="2"/>
              <a:buChar char="Ø"/>
            </a:pPr>
            <a:r>
              <a:rPr lang="en-US" dirty="0">
                <a:solidFill>
                  <a:schemeClr val="tx1"/>
                </a:solidFill>
              </a:rPr>
              <a:t>Oregon Law Help: </a:t>
            </a:r>
            <a:r>
              <a:rPr lang="en-US" dirty="0">
                <a:solidFill>
                  <a:srgbClr val="2998E3"/>
                </a:solidFill>
                <a:hlinkClick r:id="rId4">
                  <a:extLst>
                    <a:ext uri="{A12FA001-AC4F-418D-AE19-62706E023703}">
                      <ahyp:hlinkClr xmlns:ahyp="http://schemas.microsoft.com/office/drawing/2018/hyperlinkcolor" val="tx"/>
                    </a:ext>
                  </a:extLst>
                </a:hlinkClick>
              </a:rPr>
              <a:t>Guide to Hiring a Lawyer in Oregon | Oregon Law Help</a:t>
            </a:r>
            <a:endParaRPr lang="en-US" dirty="0">
              <a:solidFill>
                <a:srgbClr val="2998E3"/>
              </a:solidFill>
            </a:endParaRPr>
          </a:p>
          <a:p>
            <a:pPr>
              <a:lnSpc>
                <a:spcPct val="100000"/>
              </a:lnSpc>
              <a:spcBef>
                <a:spcPts val="0"/>
              </a:spcBef>
              <a:spcAft>
                <a:spcPts val="0"/>
              </a:spcAft>
              <a:buFont typeface="Wingdings" panose="05000000000000000000" pitchFamily="2" charset="2"/>
              <a:buChar char="Ø"/>
            </a:pPr>
            <a:endParaRPr lang="en-US" dirty="0">
              <a:solidFill>
                <a:srgbClr val="2998E3"/>
              </a:solidFill>
            </a:endParaRPr>
          </a:p>
          <a:p>
            <a:pPr>
              <a:lnSpc>
                <a:spcPct val="100000"/>
              </a:lnSpc>
              <a:spcBef>
                <a:spcPts val="0"/>
              </a:spcBef>
              <a:spcAft>
                <a:spcPts val="0"/>
              </a:spcAft>
              <a:buFont typeface="Wingdings" panose="05000000000000000000" pitchFamily="2" charset="2"/>
              <a:buChar char="Ø"/>
            </a:pPr>
            <a:r>
              <a:rPr lang="en-US" dirty="0"/>
              <a:t>LASO: </a:t>
            </a:r>
            <a:r>
              <a:rPr lang="en-US" dirty="0">
                <a:hlinkClick r:id="rId5"/>
              </a:rPr>
              <a:t>Legal Aid Services of Oregon - LASO</a:t>
            </a:r>
            <a:endParaRPr lang="en-US" dirty="0"/>
          </a:p>
          <a:p>
            <a:pPr marL="0" indent="0">
              <a:lnSpc>
                <a:spcPct val="100000"/>
              </a:lnSpc>
              <a:spcBef>
                <a:spcPts val="0"/>
              </a:spcBef>
              <a:spcAft>
                <a:spcPts val="0"/>
              </a:spcAft>
              <a:buFont typeface="Wingdings" panose="05000000000000000000" pitchFamily="2" charset="2"/>
              <a:buChar char="Ø"/>
            </a:pPr>
            <a:endParaRPr lang="en-US" sz="1600" dirty="0"/>
          </a:p>
          <a:p>
            <a:pPr marL="0" indent="0">
              <a:lnSpc>
                <a:spcPct val="100000"/>
              </a:lnSpc>
              <a:spcBef>
                <a:spcPts val="0"/>
              </a:spcBef>
              <a:spcAft>
                <a:spcPts val="0"/>
              </a:spcAft>
              <a:buFont typeface="Wingdings" panose="05000000000000000000" pitchFamily="2" charset="2"/>
              <a:buChar char="Ø"/>
            </a:pPr>
            <a:endParaRPr lang="en-US" sz="1600" dirty="0"/>
          </a:p>
          <a:p>
            <a:pPr marL="0" indent="0">
              <a:lnSpc>
                <a:spcPct val="100000"/>
              </a:lnSpc>
              <a:spcBef>
                <a:spcPts val="0"/>
              </a:spcBef>
              <a:spcAft>
                <a:spcPts val="0"/>
              </a:spcAft>
              <a:buNone/>
            </a:pPr>
            <a:endParaRPr lang="en-US" sz="1600" dirty="0"/>
          </a:p>
          <a:p>
            <a:pPr>
              <a:lnSpc>
                <a:spcPct val="100000"/>
              </a:lnSpc>
              <a:spcBef>
                <a:spcPts val="0"/>
              </a:spcBef>
              <a:spcAft>
                <a:spcPts val="0"/>
              </a:spcAft>
              <a:buFont typeface="Wingdings" panose="05000000000000000000" pitchFamily="2" charset="2"/>
              <a:buChar char="Ø"/>
            </a:pPr>
            <a:endParaRPr lang="en-US" sz="1600" dirty="0"/>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149232513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85</TotalTime>
  <Words>733</Words>
  <Application>Microsoft Office PowerPoint</Application>
  <PresentationFormat>Widescreen</PresentationFormat>
  <Paragraphs>56</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-apple-system</vt:lpstr>
      <vt:lpstr>Arial</vt:lpstr>
      <vt:lpstr>Calibri</vt:lpstr>
      <vt:lpstr>Calibri Light</vt:lpstr>
      <vt:lpstr>Google Sans</vt:lpstr>
      <vt:lpstr>Roboto</vt:lpstr>
      <vt:lpstr>Wingdings</vt:lpstr>
      <vt:lpstr>Retrospect</vt:lpstr>
      <vt:lpstr>Civil Complaints</vt:lpstr>
      <vt:lpstr>How to File a Civil Complaint</vt:lpstr>
      <vt:lpstr>Filing Your Complaint</vt:lpstr>
      <vt:lpstr>Filing Your Complaint Continued …</vt:lpstr>
      <vt:lpstr>What Does a Complaint Form Look Like?</vt:lpstr>
      <vt:lpstr>Format for a Complaint</vt:lpstr>
      <vt:lpstr>Additional Tools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Civil Complaints</dc:title>
  <dc:creator>Boedigheimer, Amber</dc:creator>
  <cp:lastModifiedBy>Boedigheimer, Amber</cp:lastModifiedBy>
  <cp:revision>16</cp:revision>
  <dcterms:created xsi:type="dcterms:W3CDTF">2025-06-18T21:13:54Z</dcterms:created>
  <dcterms:modified xsi:type="dcterms:W3CDTF">2025-06-18T22:39:50Z</dcterms:modified>
</cp:coreProperties>
</file>