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11/20/2024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11/20/2024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chrome-extension://efaidnbmnnnibpcajpcglclefindmkaj/https:/www.lexisnexis.com/pdf/lexis-advance/quick-reference-guide.pdf?srsltid=AfmBOooldRTRVSqd_t6HOv9k4YvGr3jeskSi5khgZTI11IS0uFgBrLHS" TargetMode="External"/><Relationship Id="rId2" Type="http://schemas.openxmlformats.org/officeDocument/2006/relationships/hyperlink" Target="https://www.youtube.com/user/LexisNexisLegal" TargetMode="External"/><Relationship Id="rId1" Type="http://schemas.openxmlformats.org/officeDocument/2006/relationships/slideLayout" Target="../slideLayouts/slideLayout2.xml"/><Relationship Id="rId5" Type="http://schemas.openxmlformats.org/officeDocument/2006/relationships/hyperlink" Target="https://supportcenter.lexisnexis.com/app/answers/answer_view/a_id/1088155/~/shepards-signals-and-analysis" TargetMode="External"/><Relationship Id="rId4" Type="http://schemas.openxmlformats.org/officeDocument/2006/relationships/hyperlink" Target="chrome-extension://efaidnbmnnnibpcajpcglclefindmkaj/https:/www.lexisnexis.com/documents/LawSchoolTutorials/20081015085048_large.pdf?srsltid=AfmBOor1xiRXroxVMOgybZjVH_yHLcwqmTiVPXcMfi_ZPg4viCSwOv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Legal Research Using LexisNexis</a:t>
            </a:r>
            <a:endParaRPr lang="en-US" dirty="0"/>
          </a:p>
        </p:txBody>
      </p:sp>
      <p:sp>
        <p:nvSpPr>
          <p:cNvPr id="3" name="Subtitle 2"/>
          <p:cNvSpPr>
            <a:spLocks noGrp="1"/>
          </p:cNvSpPr>
          <p:nvPr>
            <p:ph type="subTitle" idx="1"/>
          </p:nvPr>
        </p:nvSpPr>
        <p:spPr/>
        <p:txBody>
          <a:bodyPr/>
          <a:lstStyle/>
          <a:p>
            <a:r>
              <a:rPr lang="en-US" dirty="0" smtClean="0"/>
              <a:t>A Brief Guide to the LexisNexis Legal Database</a:t>
            </a:r>
            <a:endParaRPr lang="en-US" dirty="0"/>
          </a:p>
        </p:txBody>
      </p:sp>
    </p:spTree>
    <p:extLst>
      <p:ext uri="{BB962C8B-B14F-4D97-AF65-F5344CB8AC3E}">
        <p14:creationId xmlns:p14="http://schemas.microsoft.com/office/powerpoint/2010/main" val="555241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LexisNexis: Searching</a:t>
            </a:r>
          </a:p>
        </p:txBody>
      </p:sp>
      <p:sp>
        <p:nvSpPr>
          <p:cNvPr id="3" name="Content Placeholder 2"/>
          <p:cNvSpPr>
            <a:spLocks noGrp="1"/>
          </p:cNvSpPr>
          <p:nvPr>
            <p:ph idx="1"/>
          </p:nvPr>
        </p:nvSpPr>
        <p:spPr>
          <a:xfrm>
            <a:off x="613819" y="2079178"/>
            <a:ext cx="9613861" cy="3599316"/>
          </a:xfrm>
        </p:spPr>
        <p:txBody>
          <a:bodyPr/>
          <a:lstStyle/>
          <a:p>
            <a:r>
              <a:rPr lang="en-US" dirty="0" smtClean="0"/>
              <a:t>Now let’s try this ……. father awarded sole custody, </a:t>
            </a:r>
            <a:r>
              <a:rPr lang="en-US" dirty="0" err="1" smtClean="0"/>
              <a:t>multnomah</a:t>
            </a:r>
            <a:r>
              <a:rPr lang="en-US" dirty="0" smtClean="0"/>
              <a:t> county, Oregon. This search retrieved 53 results rather than 759.</a:t>
            </a:r>
          </a:p>
          <a:p>
            <a:endParaRPr lang="en-US" dirty="0"/>
          </a:p>
        </p:txBody>
      </p:sp>
      <p:pic>
        <p:nvPicPr>
          <p:cNvPr id="5" name="Picture 4"/>
          <p:cNvPicPr>
            <a:picLocks noChangeAspect="1"/>
          </p:cNvPicPr>
          <p:nvPr/>
        </p:nvPicPr>
        <p:blipFill>
          <a:blip r:embed="rId2"/>
          <a:stretch>
            <a:fillRect/>
          </a:stretch>
        </p:blipFill>
        <p:spPr>
          <a:xfrm>
            <a:off x="1711101" y="2863162"/>
            <a:ext cx="7225082" cy="4317427"/>
          </a:xfrm>
          <a:prstGeom prst="rect">
            <a:avLst/>
          </a:prstGeom>
        </p:spPr>
      </p:pic>
    </p:spTree>
    <p:extLst>
      <p:ext uri="{BB962C8B-B14F-4D97-AF65-F5344CB8AC3E}">
        <p14:creationId xmlns:p14="http://schemas.microsoft.com/office/powerpoint/2010/main" val="98427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LexisNexis: </a:t>
            </a:r>
            <a:r>
              <a:rPr lang="en-US" dirty="0" smtClean="0"/>
              <a:t>Searching Continued ……….</a:t>
            </a:r>
            <a:endParaRPr lang="en-US" dirty="0"/>
          </a:p>
        </p:txBody>
      </p:sp>
      <p:sp>
        <p:nvSpPr>
          <p:cNvPr id="3" name="Content Placeholder 2"/>
          <p:cNvSpPr>
            <a:spLocks noGrp="1"/>
          </p:cNvSpPr>
          <p:nvPr>
            <p:ph idx="1"/>
          </p:nvPr>
        </p:nvSpPr>
        <p:spPr>
          <a:xfrm>
            <a:off x="680321" y="2112430"/>
            <a:ext cx="9613861" cy="3599316"/>
          </a:xfrm>
        </p:spPr>
        <p:txBody>
          <a:bodyPr/>
          <a:lstStyle/>
          <a:p>
            <a:r>
              <a:rPr lang="en-US" dirty="0" smtClean="0"/>
              <a:t>You can even search within your search results.</a:t>
            </a:r>
          </a:p>
          <a:p>
            <a:pPr marL="0" indent="0">
              <a:buNone/>
            </a:pPr>
            <a:endParaRPr lang="en-US" dirty="0"/>
          </a:p>
        </p:txBody>
      </p:sp>
      <p:pic>
        <p:nvPicPr>
          <p:cNvPr id="5" name="Picture 4"/>
          <p:cNvPicPr>
            <a:picLocks noChangeAspect="1"/>
          </p:cNvPicPr>
          <p:nvPr/>
        </p:nvPicPr>
        <p:blipFill>
          <a:blip r:embed="rId2"/>
          <a:stretch>
            <a:fillRect/>
          </a:stretch>
        </p:blipFill>
        <p:spPr>
          <a:xfrm>
            <a:off x="1748781" y="2596062"/>
            <a:ext cx="7896754" cy="4032899"/>
          </a:xfrm>
          <a:prstGeom prst="rect">
            <a:avLst/>
          </a:prstGeom>
        </p:spPr>
      </p:pic>
    </p:spTree>
    <p:extLst>
      <p:ext uri="{BB962C8B-B14F-4D97-AF65-F5344CB8AC3E}">
        <p14:creationId xmlns:p14="http://schemas.microsoft.com/office/powerpoint/2010/main" val="390516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Cases in LexisNexis: Positive and Negative Treatment</a:t>
            </a:r>
            <a:endParaRPr lang="en-US" dirty="0"/>
          </a:p>
        </p:txBody>
      </p:sp>
      <p:sp>
        <p:nvSpPr>
          <p:cNvPr id="3" name="Content Placeholder 2"/>
          <p:cNvSpPr>
            <a:spLocks noGrp="1"/>
          </p:cNvSpPr>
          <p:nvPr>
            <p:ph idx="1"/>
          </p:nvPr>
        </p:nvSpPr>
        <p:spPr>
          <a:xfrm>
            <a:off x="680321" y="2053244"/>
            <a:ext cx="9613861" cy="3882945"/>
          </a:xfrm>
        </p:spPr>
        <p:txBody>
          <a:bodyPr>
            <a:normAutofit fontScale="77500" lnSpcReduction="20000"/>
          </a:bodyPr>
          <a:lstStyle/>
          <a:p>
            <a:pPr marL="0" indent="0">
              <a:buNone/>
            </a:pPr>
            <a:r>
              <a:rPr lang="en-US" dirty="0"/>
              <a:t>LexisNexis uses Shepard's </a:t>
            </a:r>
            <a:r>
              <a:rPr lang="en-US" dirty="0" smtClean="0"/>
              <a:t>Signal indicators to show the level of positive or negative treatment a case has received.</a:t>
            </a:r>
          </a:p>
          <a:p>
            <a:pPr marL="0" indent="0">
              <a:buNone/>
            </a:pPr>
            <a:endParaRPr lang="en-US" dirty="0" smtClean="0"/>
          </a:p>
          <a:p>
            <a:r>
              <a:rPr lang="en-US" b="1" dirty="0" smtClean="0">
                <a:solidFill>
                  <a:srgbClr val="FF0000"/>
                </a:solidFill>
              </a:rPr>
              <a:t>Red </a:t>
            </a:r>
            <a:r>
              <a:rPr lang="en-US" b="1" dirty="0">
                <a:solidFill>
                  <a:srgbClr val="FF0000"/>
                </a:solidFill>
              </a:rPr>
              <a:t>stop sign</a:t>
            </a:r>
            <a:r>
              <a:rPr lang="en-US" dirty="0">
                <a:solidFill>
                  <a:srgbClr val="FF0000"/>
                </a:solidFill>
              </a:rPr>
              <a:t>:</a:t>
            </a:r>
            <a:r>
              <a:rPr lang="en-US" dirty="0"/>
              <a:t> Indicates a warning that the case has strong negative treatment, such as being reversed or overruled</a:t>
            </a:r>
          </a:p>
          <a:p>
            <a:r>
              <a:rPr lang="en-US" b="1" dirty="0">
                <a:solidFill>
                  <a:schemeClr val="accent1"/>
                </a:solidFill>
              </a:rPr>
              <a:t>Orange box with Q</a:t>
            </a:r>
            <a:r>
              <a:rPr lang="en-US" dirty="0"/>
              <a:t>: Indicates that the case's validity has been questioned by citing references</a:t>
            </a:r>
          </a:p>
          <a:p>
            <a:r>
              <a:rPr lang="en-US" b="1" dirty="0">
                <a:solidFill>
                  <a:srgbClr val="FFFF00"/>
                </a:solidFill>
              </a:rPr>
              <a:t>Yellow triangle</a:t>
            </a:r>
            <a:r>
              <a:rPr lang="en-US" dirty="0"/>
              <a:t>: Indicates a caution that the case may have possible negative treatment, such as being distinguished by or criticized by</a:t>
            </a:r>
          </a:p>
          <a:p>
            <a:r>
              <a:rPr lang="en-US" b="1" dirty="0">
                <a:solidFill>
                  <a:srgbClr val="00B050"/>
                </a:solidFill>
              </a:rPr>
              <a:t>Green diamond</a:t>
            </a:r>
            <a:r>
              <a:rPr lang="en-US" dirty="0"/>
              <a:t>: Indicates that the case has positive treatment, such as being affirmed or followed by</a:t>
            </a:r>
          </a:p>
          <a:p>
            <a:r>
              <a:rPr lang="en-US" b="1" dirty="0">
                <a:solidFill>
                  <a:srgbClr val="0070C0"/>
                </a:solidFill>
              </a:rPr>
              <a:t>Blue A circle</a:t>
            </a:r>
            <a:r>
              <a:rPr lang="en-US" dirty="0"/>
              <a:t>: Indicates that the case has citing references with analysis available</a:t>
            </a:r>
          </a:p>
          <a:p>
            <a:r>
              <a:rPr lang="en-US" b="1" dirty="0">
                <a:solidFill>
                  <a:schemeClr val="accent4">
                    <a:lumMod val="60000"/>
                    <a:lumOff val="40000"/>
                  </a:schemeClr>
                </a:solidFill>
              </a:rPr>
              <a:t>Blue I circle</a:t>
            </a:r>
            <a:r>
              <a:rPr lang="en-US" dirty="0"/>
              <a:t>: Indicates that the case has citation information available </a:t>
            </a:r>
          </a:p>
          <a:p>
            <a:pPr marL="0" indent="0">
              <a:buNone/>
            </a:pPr>
            <a:endParaRPr lang="en-US" dirty="0"/>
          </a:p>
        </p:txBody>
      </p:sp>
    </p:spTree>
    <p:extLst>
      <p:ext uri="{BB962C8B-B14F-4D97-AF65-F5344CB8AC3E}">
        <p14:creationId xmlns:p14="http://schemas.microsoft.com/office/powerpoint/2010/main" val="253771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Cases in LexisNexis: </a:t>
            </a:r>
            <a:r>
              <a:rPr lang="en-US" dirty="0" err="1" smtClean="0"/>
              <a:t>Shepardizing</a:t>
            </a:r>
            <a:r>
              <a:rPr lang="en-US" dirty="0" smtClean="0"/>
              <a:t> </a:t>
            </a:r>
            <a:endParaRPr lang="en-US" dirty="0"/>
          </a:p>
        </p:txBody>
      </p:sp>
      <p:sp>
        <p:nvSpPr>
          <p:cNvPr id="3" name="Content Placeholder 2"/>
          <p:cNvSpPr>
            <a:spLocks noGrp="1"/>
          </p:cNvSpPr>
          <p:nvPr>
            <p:ph idx="1"/>
          </p:nvPr>
        </p:nvSpPr>
        <p:spPr>
          <a:xfrm>
            <a:off x="680321" y="1961803"/>
            <a:ext cx="9613861" cy="4688378"/>
          </a:xfrm>
        </p:spPr>
        <p:txBody>
          <a:bodyPr>
            <a:normAutofit fontScale="25000" lnSpcReduction="20000"/>
          </a:bodyPr>
          <a:lstStyle/>
          <a:p>
            <a:pPr marL="0" indent="0" fontAlgn="t">
              <a:buNone/>
            </a:pPr>
            <a:r>
              <a:rPr lang="en-US" sz="4600" b="1" cap="all" dirty="0">
                <a:latin typeface="Arial" panose="020B0604020202020204" pitchFamily="34" charset="0"/>
                <a:cs typeface="Arial" panose="020B0604020202020204" pitchFamily="34" charset="0"/>
              </a:rPr>
              <a:t>To </a:t>
            </a:r>
            <a:r>
              <a:rPr lang="en-US" sz="4600" b="1" cap="all" dirty="0" err="1" smtClean="0">
                <a:latin typeface="Arial" panose="020B0604020202020204" pitchFamily="34" charset="0"/>
                <a:cs typeface="Arial" panose="020B0604020202020204" pitchFamily="34" charset="0"/>
              </a:rPr>
              <a:t>Shepardize</a:t>
            </a:r>
            <a:r>
              <a:rPr lang="en-US" sz="4600" b="1" cap="all" dirty="0" smtClean="0">
                <a:latin typeface="Arial" panose="020B0604020202020204" pitchFamily="34" charset="0"/>
                <a:cs typeface="Arial" panose="020B0604020202020204" pitchFamily="34" charset="0"/>
              </a:rPr>
              <a:t>:</a:t>
            </a:r>
            <a:endParaRPr lang="en-US" sz="4600" b="1" cap="all" dirty="0">
              <a:latin typeface="Arial" panose="020B0604020202020204" pitchFamily="34" charset="0"/>
              <a:cs typeface="Arial" panose="020B0604020202020204" pitchFamily="34" charset="0"/>
            </a:endParaRPr>
          </a:p>
          <a:p>
            <a:pPr indent="0" fontAlgn="t">
              <a:lnSpc>
                <a:spcPct val="120000"/>
              </a:lnSpc>
              <a:spcBef>
                <a:spcPts val="0"/>
              </a:spcBef>
            </a:pPr>
            <a:r>
              <a:rPr lang="en-US" sz="4600" dirty="0">
                <a:latin typeface="Arial" panose="020B0604020202020204" pitchFamily="34" charset="0"/>
                <a:cs typeface="Arial" panose="020B0604020202020204" pitchFamily="34" charset="0"/>
              </a:rPr>
              <a:t>If you know the citation for the document you want to </a:t>
            </a:r>
            <a:r>
              <a:rPr lang="en-US" sz="4600" dirty="0" err="1">
                <a:latin typeface="Arial" panose="020B0604020202020204" pitchFamily="34" charset="0"/>
                <a:cs typeface="Arial" panose="020B0604020202020204" pitchFamily="34" charset="0"/>
              </a:rPr>
              <a:t>Shepardize</a:t>
            </a:r>
            <a:r>
              <a:rPr lang="en-US" sz="4600" dirty="0">
                <a:latin typeface="Arial" panose="020B0604020202020204" pitchFamily="34" charset="0"/>
                <a:cs typeface="Arial" panose="020B0604020202020204" pitchFamily="34" charset="0"/>
              </a:rPr>
              <a:t>:</a:t>
            </a:r>
          </a:p>
          <a:p>
            <a:pPr indent="0" fontAlgn="t">
              <a:lnSpc>
                <a:spcPct val="120000"/>
              </a:lnSpc>
              <a:spcBef>
                <a:spcPts val="0"/>
              </a:spcBef>
            </a:pPr>
            <a:r>
              <a:rPr lang="en-US" sz="4600" dirty="0">
                <a:latin typeface="Arial" panose="020B0604020202020204" pitchFamily="34" charset="0"/>
                <a:cs typeface="Arial" panose="020B0604020202020204" pitchFamily="34" charset="0"/>
              </a:rPr>
              <a:t>In the search bar, type “</a:t>
            </a:r>
            <a:r>
              <a:rPr lang="en-US" sz="4600" dirty="0" err="1">
                <a:latin typeface="Arial" panose="020B0604020202020204" pitchFamily="34" charset="0"/>
                <a:cs typeface="Arial" panose="020B0604020202020204" pitchFamily="34" charset="0"/>
              </a:rPr>
              <a:t>shep</a:t>
            </a:r>
            <a:r>
              <a:rPr lang="en-US" sz="4600" dirty="0">
                <a:latin typeface="Arial" panose="020B0604020202020204" pitchFamily="34" charset="0"/>
                <a:cs typeface="Arial" panose="020B0604020202020204" pitchFamily="34" charset="0"/>
              </a:rPr>
              <a:t>: </a:t>
            </a:r>
            <a:r>
              <a:rPr lang="en-US" sz="4600" i="1" dirty="0">
                <a:latin typeface="Arial" panose="020B0604020202020204" pitchFamily="34" charset="0"/>
                <a:cs typeface="Arial" panose="020B0604020202020204" pitchFamily="34" charset="0"/>
              </a:rPr>
              <a:t>proper Bluebook cite</a:t>
            </a:r>
            <a:r>
              <a:rPr lang="en-US" sz="4600" dirty="0">
                <a:latin typeface="Arial" panose="020B0604020202020204" pitchFamily="34" charset="0"/>
                <a:cs typeface="Arial" panose="020B0604020202020204" pitchFamily="34" charset="0"/>
              </a:rPr>
              <a:t>.”</a:t>
            </a:r>
          </a:p>
          <a:p>
            <a:pPr indent="0" fontAlgn="t">
              <a:lnSpc>
                <a:spcPct val="120000"/>
              </a:lnSpc>
              <a:spcBef>
                <a:spcPts val="0"/>
              </a:spcBef>
            </a:pPr>
            <a:r>
              <a:rPr lang="en-US" sz="4600" dirty="0">
                <a:latin typeface="Arial" panose="020B0604020202020204" pitchFamily="34" charset="0"/>
                <a:cs typeface="Arial" panose="020B0604020202020204" pitchFamily="34" charset="0"/>
              </a:rPr>
              <a:t>Example: </a:t>
            </a:r>
            <a:r>
              <a:rPr lang="en-US" sz="4600" dirty="0" err="1">
                <a:latin typeface="Arial" panose="020B0604020202020204" pitchFamily="34" charset="0"/>
                <a:cs typeface="Arial" panose="020B0604020202020204" pitchFamily="34" charset="0"/>
              </a:rPr>
              <a:t>shep</a:t>
            </a:r>
            <a:r>
              <a:rPr lang="en-US" sz="4600" dirty="0">
                <a:latin typeface="Arial" panose="020B0604020202020204" pitchFamily="34" charset="0"/>
                <a:cs typeface="Arial" panose="020B0604020202020204" pitchFamily="34" charset="0"/>
              </a:rPr>
              <a:t>: 410 U.S. 113</a:t>
            </a:r>
            <a:r>
              <a:rPr lang="en-US" sz="4600" i="1" dirty="0">
                <a:latin typeface="Arial" panose="020B0604020202020204" pitchFamily="34" charset="0"/>
                <a:cs typeface="Arial" panose="020B0604020202020204" pitchFamily="34" charset="0"/>
              </a:rPr>
              <a:t>.</a:t>
            </a:r>
            <a:endParaRPr lang="en-US" sz="4600" dirty="0">
              <a:latin typeface="Arial" panose="020B0604020202020204" pitchFamily="34" charset="0"/>
              <a:cs typeface="Arial" panose="020B0604020202020204" pitchFamily="34" charset="0"/>
            </a:endParaRPr>
          </a:p>
          <a:p>
            <a:pPr indent="0" fontAlgn="t">
              <a:lnSpc>
                <a:spcPct val="120000"/>
              </a:lnSpc>
              <a:spcBef>
                <a:spcPts val="0"/>
              </a:spcBef>
            </a:pPr>
            <a:r>
              <a:rPr lang="en-US" sz="4600" dirty="0">
                <a:latin typeface="Arial" panose="020B0604020202020204" pitchFamily="34" charset="0"/>
                <a:cs typeface="Arial" panose="020B0604020202020204" pitchFamily="34" charset="0"/>
              </a:rPr>
              <a:t>To </a:t>
            </a:r>
            <a:r>
              <a:rPr lang="en-US" sz="4600" dirty="0" err="1">
                <a:latin typeface="Arial" panose="020B0604020202020204" pitchFamily="34" charset="0"/>
                <a:cs typeface="Arial" panose="020B0604020202020204" pitchFamily="34" charset="0"/>
              </a:rPr>
              <a:t>Shepardize</a:t>
            </a:r>
            <a:r>
              <a:rPr lang="en-US" sz="4600" dirty="0">
                <a:latin typeface="Arial" panose="020B0604020202020204" pitchFamily="34" charset="0"/>
                <a:cs typeface="Arial" panose="020B0604020202020204" pitchFamily="34" charset="0"/>
              </a:rPr>
              <a:t> when in a document:</a:t>
            </a:r>
          </a:p>
          <a:p>
            <a:pPr indent="0" fontAlgn="t">
              <a:lnSpc>
                <a:spcPct val="120000"/>
              </a:lnSpc>
              <a:spcBef>
                <a:spcPts val="0"/>
              </a:spcBef>
            </a:pPr>
            <a:r>
              <a:rPr lang="en-US" sz="4600" dirty="0">
                <a:latin typeface="Arial" panose="020B0604020202020204" pitchFamily="34" charset="0"/>
                <a:cs typeface="Arial" panose="020B0604020202020204" pitchFamily="34" charset="0"/>
              </a:rPr>
              <a:t>Once you have located a document, click “</a:t>
            </a:r>
            <a:r>
              <a:rPr lang="en-US" sz="4600" dirty="0" err="1">
                <a:latin typeface="Arial" panose="020B0604020202020204" pitchFamily="34" charset="0"/>
                <a:cs typeface="Arial" panose="020B0604020202020204" pitchFamily="34" charset="0"/>
              </a:rPr>
              <a:t>Shepardize</a:t>
            </a:r>
            <a:r>
              <a:rPr lang="en-US" sz="4600" dirty="0">
                <a:latin typeface="Arial" panose="020B0604020202020204" pitchFamily="34" charset="0"/>
                <a:cs typeface="Arial" panose="020B0604020202020204" pitchFamily="34" charset="0"/>
              </a:rPr>
              <a:t>.”</a:t>
            </a:r>
          </a:p>
          <a:p>
            <a:pPr indent="0" fontAlgn="t">
              <a:lnSpc>
                <a:spcPct val="120000"/>
              </a:lnSpc>
              <a:spcBef>
                <a:spcPts val="0"/>
              </a:spcBef>
            </a:pPr>
            <a:r>
              <a:rPr lang="en-US" sz="4600" dirty="0">
                <a:latin typeface="Arial" panose="020B0604020202020204" pitchFamily="34" charset="0"/>
                <a:cs typeface="Arial" panose="020B0604020202020204" pitchFamily="34" charset="0"/>
              </a:rPr>
              <a:t>The “</a:t>
            </a:r>
            <a:r>
              <a:rPr lang="en-US" sz="4600" dirty="0" err="1">
                <a:latin typeface="Arial" panose="020B0604020202020204" pitchFamily="34" charset="0"/>
                <a:cs typeface="Arial" panose="020B0604020202020204" pitchFamily="34" charset="0"/>
              </a:rPr>
              <a:t>Shepardize</a:t>
            </a:r>
            <a:r>
              <a:rPr lang="en-US" sz="4600" dirty="0">
                <a:latin typeface="Arial" panose="020B0604020202020204" pitchFamily="34" charset="0"/>
                <a:cs typeface="Arial" panose="020B0604020202020204" pitchFamily="34" charset="0"/>
              </a:rPr>
              <a:t>” button is usually at the top of the document.</a:t>
            </a:r>
          </a:p>
          <a:p>
            <a:pPr indent="0" fontAlgn="t">
              <a:lnSpc>
                <a:spcPct val="120000"/>
              </a:lnSpc>
              <a:spcBef>
                <a:spcPts val="0"/>
              </a:spcBef>
            </a:pPr>
            <a:r>
              <a:rPr lang="en-US" sz="4600" dirty="0">
                <a:latin typeface="Arial" panose="020B0604020202020204" pitchFamily="34" charset="0"/>
                <a:cs typeface="Arial" panose="020B0604020202020204" pitchFamily="34" charset="0"/>
              </a:rPr>
              <a:t>Some types of documents also have a “Shepard’s Report” link on the right. </a:t>
            </a:r>
          </a:p>
          <a:p>
            <a:pPr indent="0" fontAlgn="t">
              <a:lnSpc>
                <a:spcPct val="120000"/>
              </a:lnSpc>
              <a:spcBef>
                <a:spcPts val="0"/>
              </a:spcBef>
            </a:pPr>
            <a:r>
              <a:rPr lang="en-US" sz="4600" dirty="0">
                <a:latin typeface="Arial" panose="020B0604020202020204" pitchFamily="34" charset="0"/>
                <a:cs typeface="Arial" panose="020B0604020202020204" pitchFamily="34" charset="0"/>
              </a:rPr>
              <a:t>Remember that different types of documents have different </a:t>
            </a:r>
            <a:r>
              <a:rPr lang="en-US" sz="4600" dirty="0" err="1">
                <a:latin typeface="Arial" panose="020B0604020202020204" pitchFamily="34" charset="0"/>
                <a:cs typeface="Arial" panose="020B0604020202020204" pitchFamily="34" charset="0"/>
              </a:rPr>
              <a:t>citator</a:t>
            </a:r>
            <a:r>
              <a:rPr lang="en-US" sz="4600" dirty="0">
                <a:latin typeface="Arial" panose="020B0604020202020204" pitchFamily="34" charset="0"/>
                <a:cs typeface="Arial" panose="020B0604020202020204" pitchFamily="34" charset="0"/>
              </a:rPr>
              <a:t> information </a:t>
            </a:r>
            <a:r>
              <a:rPr lang="en-US" sz="4600" dirty="0" smtClean="0">
                <a:latin typeface="Arial" panose="020B0604020202020204" pitchFamily="34" charset="0"/>
                <a:cs typeface="Arial" panose="020B0604020202020204" pitchFamily="34" charset="0"/>
              </a:rPr>
              <a:t>available.</a:t>
            </a:r>
          </a:p>
          <a:p>
            <a:pPr marL="0" indent="0" fontAlgn="t">
              <a:buNone/>
            </a:pPr>
            <a:r>
              <a:rPr lang="en-US" sz="4600" b="1" cap="all" dirty="0" smtClean="0">
                <a:latin typeface="Arial" panose="020B0604020202020204" pitchFamily="34" charset="0"/>
                <a:cs typeface="Arial" panose="020B0604020202020204" pitchFamily="34" charset="0"/>
              </a:rPr>
              <a:t>Validating </a:t>
            </a:r>
            <a:r>
              <a:rPr lang="en-US" sz="4600" b="1" cap="all" dirty="0">
                <a:latin typeface="Arial" panose="020B0604020202020204" pitchFamily="34" charset="0"/>
                <a:cs typeface="Arial" panose="020B0604020202020204" pitchFamily="34" charset="0"/>
              </a:rPr>
              <a:t>a Primary </a:t>
            </a:r>
            <a:r>
              <a:rPr lang="en-US" sz="4600" b="1" cap="all" dirty="0" smtClean="0">
                <a:latin typeface="Arial" panose="020B0604020202020204" pitchFamily="34" charset="0"/>
                <a:cs typeface="Arial" panose="020B0604020202020204" pitchFamily="34" charset="0"/>
              </a:rPr>
              <a:t>Source:</a:t>
            </a:r>
            <a:endParaRPr lang="en-US" sz="4600" b="1" cap="all" dirty="0">
              <a:latin typeface="Arial" panose="020B0604020202020204" pitchFamily="34" charset="0"/>
              <a:cs typeface="Arial" panose="020B0604020202020204" pitchFamily="34" charset="0"/>
            </a:endParaRPr>
          </a:p>
          <a:p>
            <a:pPr indent="0" fontAlgn="t">
              <a:lnSpc>
                <a:spcPct val="120000"/>
              </a:lnSpc>
              <a:spcBef>
                <a:spcPts val="0"/>
              </a:spcBef>
            </a:pPr>
            <a:r>
              <a:rPr lang="en-US" sz="4600" dirty="0">
                <a:latin typeface="Arial" panose="020B0604020202020204" pitchFamily="34" charset="0"/>
                <a:cs typeface="Arial" panose="020B0604020202020204" pitchFamily="34" charset="0"/>
              </a:rPr>
              <a:t>For a case, look at the negative citing references that are binding in your jurisdiction to make sure that the point of law you want to use is still good </a:t>
            </a:r>
            <a:r>
              <a:rPr lang="en-US" sz="4600" dirty="0" smtClean="0">
                <a:latin typeface="Arial" panose="020B0604020202020204" pitchFamily="34" charset="0"/>
                <a:cs typeface="Arial" panose="020B0604020202020204" pitchFamily="34" charset="0"/>
              </a:rPr>
              <a:t>  </a:t>
            </a:r>
          </a:p>
          <a:p>
            <a:pPr indent="0" fontAlgn="t">
              <a:lnSpc>
                <a:spcPct val="120000"/>
              </a:lnSpc>
              <a:spcBef>
                <a:spcPts val="0"/>
              </a:spcBef>
              <a:buNone/>
            </a:pPr>
            <a:r>
              <a:rPr lang="en-US" sz="4600" dirty="0">
                <a:latin typeface="Arial" panose="020B0604020202020204" pitchFamily="34" charset="0"/>
                <a:cs typeface="Arial" panose="020B0604020202020204" pitchFamily="34" charset="0"/>
              </a:rPr>
              <a:t> </a:t>
            </a:r>
            <a:r>
              <a:rPr lang="en-US" sz="4600" dirty="0" smtClean="0">
                <a:latin typeface="Arial" panose="020B0604020202020204" pitchFamily="34" charset="0"/>
                <a:cs typeface="Arial" panose="020B0604020202020204" pitchFamily="34" charset="0"/>
              </a:rPr>
              <a:t>law</a:t>
            </a:r>
            <a:r>
              <a:rPr lang="en-US" sz="4600" dirty="0">
                <a:latin typeface="Arial" panose="020B0604020202020204" pitchFamily="34" charset="0"/>
                <a:cs typeface="Arial" panose="020B0604020202020204" pitchFamily="34" charset="0"/>
              </a:rPr>
              <a:t>.</a:t>
            </a:r>
          </a:p>
          <a:p>
            <a:pPr indent="0" fontAlgn="t">
              <a:lnSpc>
                <a:spcPct val="120000"/>
              </a:lnSpc>
              <a:spcBef>
                <a:spcPts val="0"/>
              </a:spcBef>
            </a:pPr>
            <a:r>
              <a:rPr lang="en-US" sz="4600" dirty="0">
                <a:latin typeface="Arial" panose="020B0604020202020204" pitchFamily="34" charset="0"/>
                <a:cs typeface="Arial" panose="020B0604020202020204" pitchFamily="34" charset="0"/>
              </a:rPr>
              <a:t>For a statute, look at any legislation that may have impacted the statute section you wish to use AND look at any cases that are binding in your </a:t>
            </a:r>
            <a:endParaRPr lang="en-US" sz="4600" dirty="0" smtClean="0">
              <a:latin typeface="Arial" panose="020B0604020202020204" pitchFamily="34" charset="0"/>
              <a:cs typeface="Arial" panose="020B0604020202020204" pitchFamily="34" charset="0"/>
            </a:endParaRPr>
          </a:p>
          <a:p>
            <a:pPr indent="0" fontAlgn="t">
              <a:lnSpc>
                <a:spcPct val="120000"/>
              </a:lnSpc>
              <a:spcBef>
                <a:spcPts val="0"/>
              </a:spcBef>
              <a:buNone/>
            </a:pPr>
            <a:r>
              <a:rPr lang="en-US" sz="4600" dirty="0">
                <a:latin typeface="Arial" panose="020B0604020202020204" pitchFamily="34" charset="0"/>
                <a:cs typeface="Arial" panose="020B0604020202020204" pitchFamily="34" charset="0"/>
              </a:rPr>
              <a:t> </a:t>
            </a:r>
            <a:r>
              <a:rPr lang="en-US" sz="4600" dirty="0" smtClean="0">
                <a:latin typeface="Arial" panose="020B0604020202020204" pitchFamily="34" charset="0"/>
                <a:cs typeface="Arial" panose="020B0604020202020204" pitchFamily="34" charset="0"/>
              </a:rPr>
              <a:t>jurisdiction </a:t>
            </a:r>
            <a:r>
              <a:rPr lang="en-US" sz="4600" dirty="0">
                <a:latin typeface="Arial" panose="020B0604020202020204" pitchFamily="34" charset="0"/>
                <a:cs typeface="Arial" panose="020B0604020202020204" pitchFamily="34" charset="0"/>
              </a:rPr>
              <a:t>that have interpreted that statute section as unconstitutional or preempted.</a:t>
            </a:r>
          </a:p>
          <a:p>
            <a:pPr indent="0" fontAlgn="t">
              <a:lnSpc>
                <a:spcPct val="120000"/>
              </a:lnSpc>
              <a:spcBef>
                <a:spcPts val="0"/>
              </a:spcBef>
            </a:pPr>
            <a:r>
              <a:rPr lang="en-US" sz="4600" dirty="0">
                <a:latin typeface="Arial" panose="020B0604020202020204" pitchFamily="34" charset="0"/>
                <a:cs typeface="Arial" panose="020B0604020202020204" pitchFamily="34" charset="0"/>
              </a:rPr>
              <a:t>Whether you are using Lexis or Westlaw, rely on the signals provided to lead you to those cases and legislation that may have impacted the primary </a:t>
            </a:r>
            <a:endParaRPr lang="en-US" sz="4600" dirty="0" smtClean="0">
              <a:latin typeface="Arial" panose="020B0604020202020204" pitchFamily="34" charset="0"/>
              <a:cs typeface="Arial" panose="020B0604020202020204" pitchFamily="34" charset="0"/>
            </a:endParaRPr>
          </a:p>
          <a:p>
            <a:pPr indent="0" fontAlgn="t">
              <a:lnSpc>
                <a:spcPct val="120000"/>
              </a:lnSpc>
              <a:spcBef>
                <a:spcPts val="0"/>
              </a:spcBef>
              <a:buNone/>
            </a:pPr>
            <a:r>
              <a:rPr lang="en-US" sz="4600" dirty="0">
                <a:latin typeface="Arial" panose="020B0604020202020204" pitchFamily="34" charset="0"/>
                <a:cs typeface="Arial" panose="020B0604020202020204" pitchFamily="34" charset="0"/>
              </a:rPr>
              <a:t> </a:t>
            </a:r>
            <a:r>
              <a:rPr lang="en-US" sz="4600" dirty="0" smtClean="0">
                <a:latin typeface="Arial" panose="020B0604020202020204" pitchFamily="34" charset="0"/>
                <a:cs typeface="Arial" panose="020B0604020202020204" pitchFamily="34" charset="0"/>
              </a:rPr>
              <a:t>law </a:t>
            </a:r>
            <a:r>
              <a:rPr lang="en-US" sz="4600" dirty="0">
                <a:latin typeface="Arial" panose="020B0604020202020204" pitchFamily="34" charset="0"/>
                <a:cs typeface="Arial" panose="020B0604020202020204" pitchFamily="34" charset="0"/>
              </a:rPr>
              <a:t>that you are relying on for your research. See the boxes to the right for more detail about validating a law.</a:t>
            </a:r>
          </a:p>
          <a:p>
            <a:pPr marL="0" indent="0" fontAlgn="t">
              <a:buNone/>
            </a:pPr>
            <a:r>
              <a:rPr lang="en-US" sz="4600" b="1" cap="all" dirty="0" smtClean="0">
                <a:latin typeface="Arial" panose="020B0604020202020204" pitchFamily="34" charset="0"/>
                <a:cs typeface="Arial" panose="020B0604020202020204" pitchFamily="34" charset="0"/>
              </a:rPr>
              <a:t>Expanding </a:t>
            </a:r>
            <a:r>
              <a:rPr lang="en-US" sz="4600" b="1" cap="all" dirty="0">
                <a:latin typeface="Arial" panose="020B0604020202020204" pitchFamily="34" charset="0"/>
                <a:cs typeface="Arial" panose="020B0604020202020204" pitchFamily="34" charset="0"/>
              </a:rPr>
              <a:t>a Primary Source</a:t>
            </a:r>
          </a:p>
          <a:p>
            <a:pPr indent="0" fontAlgn="t">
              <a:lnSpc>
                <a:spcPct val="120000"/>
              </a:lnSpc>
              <a:spcBef>
                <a:spcPts val="0"/>
              </a:spcBef>
            </a:pPr>
            <a:r>
              <a:rPr lang="en-US" sz="4600" dirty="0">
                <a:latin typeface="Arial" panose="020B0604020202020204" pitchFamily="34" charset="0"/>
                <a:cs typeface="Arial" panose="020B0604020202020204" pitchFamily="34" charset="0"/>
              </a:rPr>
              <a:t>You can also use Shepard’s to expand your research:</a:t>
            </a:r>
          </a:p>
          <a:p>
            <a:pPr indent="0" fontAlgn="t">
              <a:lnSpc>
                <a:spcPct val="120000"/>
              </a:lnSpc>
              <a:spcBef>
                <a:spcPts val="0"/>
              </a:spcBef>
            </a:pPr>
            <a:r>
              <a:rPr lang="en-US" sz="4600" dirty="0">
                <a:latin typeface="Arial" panose="020B0604020202020204" pitchFamily="34" charset="0"/>
                <a:cs typeface="Arial" panose="020B0604020202020204" pitchFamily="34" charset="0"/>
              </a:rPr>
              <a:t>For a case, look at the citing decisions underneath specific headnotes, within a specific jurisdiction, or for a certain analysis.</a:t>
            </a:r>
          </a:p>
          <a:p>
            <a:pPr indent="0" fontAlgn="t">
              <a:lnSpc>
                <a:spcPct val="120000"/>
              </a:lnSpc>
              <a:spcBef>
                <a:spcPts val="0"/>
              </a:spcBef>
            </a:pPr>
            <a:r>
              <a:rPr lang="en-US" sz="4600" dirty="0">
                <a:latin typeface="Arial" panose="020B0604020202020204" pitchFamily="34" charset="0"/>
                <a:cs typeface="Arial" panose="020B0604020202020204" pitchFamily="34" charset="0"/>
              </a:rPr>
              <a:t>For a statute, look at the analysis, look within a specific jurisdiction, or look at other citing sources to determine if there any other relevant/important </a:t>
            </a:r>
            <a:endParaRPr lang="en-US" sz="4600" dirty="0" smtClean="0">
              <a:latin typeface="Arial" panose="020B0604020202020204" pitchFamily="34" charset="0"/>
              <a:cs typeface="Arial" panose="020B0604020202020204" pitchFamily="34" charset="0"/>
            </a:endParaRPr>
          </a:p>
          <a:p>
            <a:pPr indent="0" fontAlgn="t">
              <a:lnSpc>
                <a:spcPct val="120000"/>
              </a:lnSpc>
              <a:spcBef>
                <a:spcPts val="0"/>
              </a:spcBef>
              <a:buNone/>
            </a:pPr>
            <a:r>
              <a:rPr lang="en-US" sz="4600" dirty="0">
                <a:latin typeface="Arial" panose="020B0604020202020204" pitchFamily="34" charset="0"/>
                <a:cs typeface="Arial" panose="020B0604020202020204" pitchFamily="34" charset="0"/>
              </a:rPr>
              <a:t> </a:t>
            </a:r>
            <a:r>
              <a:rPr lang="en-US" sz="4600" dirty="0" smtClean="0">
                <a:latin typeface="Arial" panose="020B0604020202020204" pitchFamily="34" charset="0"/>
                <a:cs typeface="Arial" panose="020B0604020202020204" pitchFamily="34" charset="0"/>
              </a:rPr>
              <a:t>secondary </a:t>
            </a:r>
            <a:r>
              <a:rPr lang="en-US" sz="4600" dirty="0">
                <a:latin typeface="Arial" panose="020B0604020202020204" pitchFamily="34" charset="0"/>
                <a:cs typeface="Arial" panose="020B0604020202020204" pitchFamily="34" charset="0"/>
              </a:rPr>
              <a:t>sources.</a:t>
            </a:r>
          </a:p>
          <a:p>
            <a:pPr indent="0" fontAlgn="t">
              <a:lnSpc>
                <a:spcPct val="120000"/>
              </a:lnSpc>
              <a:spcBef>
                <a:spcPts val="0"/>
              </a:spcBef>
            </a:pPr>
            <a:r>
              <a:rPr lang="en-US" sz="4600" dirty="0">
                <a:latin typeface="Arial" panose="020B0604020202020204" pitchFamily="34" charset="0"/>
                <a:cs typeface="Arial" panose="020B0604020202020204" pitchFamily="34" charset="0"/>
              </a:rPr>
              <a:t>Also see the tab on Using Headnotes, above, for more information about expanding your research.</a:t>
            </a:r>
          </a:p>
          <a:p>
            <a:pPr marL="0" indent="0">
              <a:buNone/>
            </a:pPr>
            <a:endParaRPr lang="en-US" dirty="0"/>
          </a:p>
        </p:txBody>
      </p:sp>
    </p:spTree>
    <p:extLst>
      <p:ext uri="{BB962C8B-B14F-4D97-AF65-F5344CB8AC3E}">
        <p14:creationId xmlns:p14="http://schemas.microsoft.com/office/powerpoint/2010/main" val="684399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Cases in LexisNexis: </a:t>
            </a:r>
            <a:r>
              <a:rPr lang="en-US" dirty="0" err="1"/>
              <a:t>Shepardizing</a:t>
            </a:r>
            <a:r>
              <a:rPr lang="en-US" dirty="0"/>
              <a:t> </a:t>
            </a:r>
            <a:r>
              <a:rPr lang="en-US" dirty="0" smtClean="0"/>
              <a:t> Continued …</a:t>
            </a:r>
            <a:endParaRPr lang="en-US" dirty="0"/>
          </a:p>
        </p:txBody>
      </p:sp>
      <p:sp>
        <p:nvSpPr>
          <p:cNvPr id="7" name="Rectangle 6"/>
          <p:cNvSpPr>
            <a:spLocks noChangeArrowheads="1"/>
          </p:cNvSpPr>
          <p:nvPr/>
        </p:nvSpPr>
        <p:spPr bwMode="auto">
          <a:xfrm>
            <a:off x="1637608" y="220287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smtClean="0">
                <a:ln>
                  <a:noFill/>
                </a:ln>
                <a:solidFill>
                  <a:srgbClr val="333333"/>
                </a:solidFill>
                <a:effectLst/>
                <a:latin typeface="Arial" panose="020B0604020202020204" pitchFamily="34" charset="0"/>
                <a:cs typeface="Arial" panose="020B0604020202020204" pitchFamily="34" charset="0"/>
              </a:rPr>
              <a:t>Click "Shepardize this document" to get the full Shepard's Report.  At the top left of the screen, you will see: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333333"/>
                </a:solidFill>
                <a:effectLst/>
                <a:latin typeface="Arial" panose="020B0604020202020204" pitchFamily="34" charset="0"/>
                <a:cs typeface="Arial" panose="020B0604020202020204" pitchFamily="34" charset="0"/>
              </a:rPr>
              <a:t>  </a:t>
            </a:r>
            <a:endParaRPr kumimoji="0" lang="en-US" altLang="en-US" sz="11500" b="0" i="0" u="none" strike="noStrike" cap="none" normalizeH="0" baseline="0" smtClean="0">
              <a:ln>
                <a:noFill/>
              </a:ln>
              <a:solidFill>
                <a:srgbClr val="333333"/>
              </a:solidFill>
              <a:effectLst/>
              <a:latin typeface="Arial" panose="020B0604020202020204" pitchFamily="34" charset="0"/>
              <a:cs typeface="Arial" panose="020B0604020202020204" pitchFamily="34" charset="0"/>
            </a:endParaRPr>
          </a:p>
        </p:txBody>
      </p:sp>
      <p:pic>
        <p:nvPicPr>
          <p:cNvPr id="1031" name="Picture 7" descr="http://lgimages.s3.amazonaws.com/data/imagemanager/107500/lexis_case_shep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608" y="2939502"/>
            <a:ext cx="76390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2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Cases in LexisNexis: </a:t>
            </a:r>
            <a:r>
              <a:rPr lang="en-US" dirty="0" err="1"/>
              <a:t>Shepardizing</a:t>
            </a:r>
            <a:r>
              <a:rPr lang="en-US" dirty="0"/>
              <a:t>  Continued …</a:t>
            </a:r>
          </a:p>
        </p:txBody>
      </p:sp>
      <p:sp>
        <p:nvSpPr>
          <p:cNvPr id="4" name="Rectangle 1"/>
          <p:cNvSpPr>
            <a:spLocks noChangeArrowheads="1"/>
          </p:cNvSpPr>
          <p:nvPr/>
        </p:nvSpPr>
        <p:spPr bwMode="auto">
          <a:xfrm>
            <a:off x="964276" y="2123316"/>
            <a:ext cx="8361263" cy="433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To update a case, when the case has a red stop sign (Warning), an orange Q (questioned), or a yellow triangle (caution):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Click Citing Decisions → Under Narrow By, Analysis →     </a:t>
            </a:r>
            <a:endParaRPr kumimoji="0" lang="en-US" altLang="en-US" sz="253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p:txBody>
      </p:sp>
      <p:pic>
        <p:nvPicPr>
          <p:cNvPr id="2050" name="Picture 2" descr="http://lgimages.s3.amazonaws.com/data/imagemanager/107500/lexis_narrow_by_multiple_nega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274" y="2967644"/>
            <a:ext cx="7724775" cy="340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82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Cases in LexisNexis: </a:t>
            </a:r>
            <a:r>
              <a:rPr lang="en-US" dirty="0" smtClean="0"/>
              <a:t>Narrowing Search Results</a:t>
            </a:r>
            <a:endParaRPr lang="en-US" dirty="0"/>
          </a:p>
        </p:txBody>
      </p:sp>
      <p:pic>
        <p:nvPicPr>
          <p:cNvPr id="3076" name="Picture 4" descr="http://lgimages.s3.amazonaws.com/data/imagemanager/107500/jump_to_lex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52" y="5093258"/>
            <a:ext cx="8743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39091" y="2247221"/>
            <a:ext cx="8628611" cy="2585323"/>
          </a:xfrm>
          <a:prstGeom prst="rect">
            <a:avLst/>
          </a:prstGeom>
        </p:spPr>
        <p:txBody>
          <a:bodyPr wrap="square">
            <a:spAutoFit/>
          </a:bodyPr>
          <a:lstStyle/>
          <a:p>
            <a:pPr>
              <a:buFont typeface="Arial" panose="020B0604020202020204" pitchFamily="34" charset="0"/>
              <a:buChar char="•"/>
            </a:pPr>
            <a:r>
              <a:rPr lang="en-US" dirty="0">
                <a:solidFill>
                  <a:srgbClr val="333333"/>
                </a:solidFill>
                <a:latin typeface="Arial" panose="020B0604020202020204" pitchFamily="34" charset="0"/>
              </a:rPr>
              <a:t>Narrow by jurisdiction (if necessary) so that you only see cases that are binding in </a:t>
            </a:r>
            <a:r>
              <a:rPr lang="en-US" dirty="0" smtClean="0">
                <a:solidFill>
                  <a:srgbClr val="333333"/>
                </a:solidFill>
                <a:latin typeface="Arial" panose="020B0604020202020204" pitchFamily="34" charset="0"/>
              </a:rPr>
              <a:t> </a:t>
            </a:r>
          </a:p>
          <a:p>
            <a:r>
              <a:rPr lang="en-US" dirty="0">
                <a:solidFill>
                  <a:srgbClr val="333333"/>
                </a:solidFill>
                <a:latin typeface="Arial" panose="020B0604020202020204" pitchFamily="34" charset="0"/>
              </a:rPr>
              <a:t> </a:t>
            </a:r>
            <a:r>
              <a:rPr lang="en-US" dirty="0" smtClean="0">
                <a:solidFill>
                  <a:srgbClr val="333333"/>
                </a:solidFill>
                <a:latin typeface="Arial" panose="020B0604020202020204" pitchFamily="34" charset="0"/>
              </a:rPr>
              <a:t>your </a:t>
            </a:r>
            <a:r>
              <a:rPr lang="en-US" dirty="0">
                <a:solidFill>
                  <a:srgbClr val="333333"/>
                </a:solidFill>
                <a:latin typeface="Arial" panose="020B0604020202020204" pitchFamily="34" charset="0"/>
              </a:rPr>
              <a:t>jurisdiction.</a:t>
            </a:r>
          </a:p>
          <a:p>
            <a:pPr>
              <a:buFont typeface="Arial" panose="020B0604020202020204" pitchFamily="34" charset="0"/>
              <a:buChar char="•"/>
            </a:pPr>
            <a:r>
              <a:rPr lang="en-US" dirty="0">
                <a:solidFill>
                  <a:srgbClr val="333333"/>
                </a:solidFill>
                <a:latin typeface="Arial" panose="020B0604020202020204" pitchFamily="34" charset="0"/>
              </a:rPr>
              <a:t>Click on and read all of the remaining cases to determine what they say about the </a:t>
            </a:r>
            <a:endParaRPr lang="en-US" dirty="0" smtClean="0">
              <a:solidFill>
                <a:srgbClr val="333333"/>
              </a:solidFill>
              <a:latin typeface="Arial" panose="020B0604020202020204" pitchFamily="34" charset="0"/>
            </a:endParaRPr>
          </a:p>
          <a:p>
            <a:r>
              <a:rPr lang="en-US" dirty="0" smtClean="0">
                <a:solidFill>
                  <a:srgbClr val="333333"/>
                </a:solidFill>
                <a:latin typeface="Arial" panose="020B0604020202020204" pitchFamily="34" charset="0"/>
              </a:rPr>
              <a:t> case </a:t>
            </a:r>
            <a:r>
              <a:rPr lang="en-US" dirty="0">
                <a:solidFill>
                  <a:srgbClr val="333333"/>
                </a:solidFill>
                <a:latin typeface="Arial" panose="020B0604020202020204" pitchFamily="34" charset="0"/>
              </a:rPr>
              <a:t>you wish to cite and whether the case you wish to cite is still good law for the </a:t>
            </a:r>
          </a:p>
          <a:p>
            <a:r>
              <a:rPr lang="en-US" dirty="0" smtClean="0">
                <a:solidFill>
                  <a:srgbClr val="333333"/>
                </a:solidFill>
                <a:latin typeface="Arial" panose="020B0604020202020204" pitchFamily="34" charset="0"/>
              </a:rPr>
              <a:t> point </a:t>
            </a:r>
            <a:r>
              <a:rPr lang="en-US" dirty="0">
                <a:solidFill>
                  <a:srgbClr val="333333"/>
                </a:solidFill>
                <a:latin typeface="Arial" panose="020B0604020202020204" pitchFamily="34" charset="0"/>
              </a:rPr>
              <a:t>you wish to cite it for</a:t>
            </a:r>
            <a:r>
              <a:rPr lang="en-US" dirty="0" smtClean="0">
                <a:solidFill>
                  <a:srgbClr val="333333"/>
                </a:solidFill>
                <a:latin typeface="Arial" panose="020B0604020202020204" pitchFamily="34" charset="0"/>
              </a:rPr>
              <a:t>.</a:t>
            </a:r>
          </a:p>
          <a:p>
            <a:endParaRPr lang="en-US" dirty="0">
              <a:solidFill>
                <a:srgbClr val="333333"/>
              </a:solidFill>
              <a:latin typeface="Arial" panose="020B0604020202020204" pitchFamily="34" charset="0"/>
            </a:endParaRPr>
          </a:p>
          <a:p>
            <a:r>
              <a:rPr lang="en-US" dirty="0" smtClean="0">
                <a:solidFill>
                  <a:srgbClr val="333333"/>
                </a:solidFill>
                <a:latin typeface="Arial" panose="020B0604020202020204" pitchFamily="34" charset="0"/>
              </a:rPr>
              <a:t>TIP</a:t>
            </a:r>
            <a:r>
              <a:rPr lang="en-US" dirty="0">
                <a:solidFill>
                  <a:srgbClr val="333333"/>
                </a:solidFill>
                <a:latin typeface="Arial" panose="020B0604020202020204" pitchFamily="34" charset="0"/>
              </a:rPr>
              <a:t>: When you click into a citing case this way, Lexis's reference navigation tool will allow you to skip directly to the part in the citing case that discusses your case.  Click Jump To, then click the right arrow under Navigate:</a:t>
            </a:r>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74318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Cases in LexisNexis: </a:t>
            </a:r>
            <a:r>
              <a:rPr lang="en-US" dirty="0" smtClean="0"/>
              <a:t>Appellate History</a:t>
            </a:r>
            <a:endParaRPr lang="en-US" dirty="0"/>
          </a:p>
        </p:txBody>
      </p:sp>
      <p:sp>
        <p:nvSpPr>
          <p:cNvPr id="7" name="Rectangle 6"/>
          <p:cNvSpPr/>
          <p:nvPr/>
        </p:nvSpPr>
        <p:spPr>
          <a:xfrm>
            <a:off x="1264611" y="1997328"/>
            <a:ext cx="8877993" cy="646331"/>
          </a:xfrm>
          <a:prstGeom prst="rect">
            <a:avLst/>
          </a:prstGeom>
        </p:spPr>
        <p:txBody>
          <a:bodyPr wrap="square">
            <a:spAutoFit/>
          </a:bodyPr>
          <a:lstStyle/>
          <a:p>
            <a:r>
              <a:rPr lang="en-US" dirty="0">
                <a:solidFill>
                  <a:schemeClr val="bg1"/>
                </a:solidFill>
                <a:latin typeface="Arial" panose="020B0604020202020204" pitchFamily="34" charset="0"/>
              </a:rPr>
              <a:t>You may get several different options.  The best bet is the click the case that has the red square to the left of what the case did:</a:t>
            </a:r>
            <a:endParaRPr lang="en-US" b="0" i="0" dirty="0">
              <a:solidFill>
                <a:schemeClr val="bg1"/>
              </a:solidFill>
              <a:effectLst/>
              <a:latin typeface="Arial" panose="020B0604020202020204" pitchFamily="34" charset="0"/>
            </a:endParaRPr>
          </a:p>
        </p:txBody>
      </p:sp>
      <p:pic>
        <p:nvPicPr>
          <p:cNvPr id="4111" name="Picture 15" descr="http://lgimages.s3.amazonaws.com/data/imagemanager/107500/sub_neg_appellant_history_with_box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538" y="2643659"/>
            <a:ext cx="6499389" cy="25970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48611" y="5398678"/>
            <a:ext cx="8945571" cy="1200329"/>
          </a:xfrm>
          <a:prstGeom prst="rect">
            <a:avLst/>
          </a:prstGeom>
        </p:spPr>
        <p:txBody>
          <a:bodyPr wrap="square">
            <a:spAutoFit/>
          </a:bodyPr>
          <a:lstStyle/>
          <a:p>
            <a:r>
              <a:rPr lang="en-US" dirty="0">
                <a:solidFill>
                  <a:schemeClr val="bg1"/>
                </a:solidFill>
                <a:latin typeface="Arial" panose="020B0604020202020204" pitchFamily="34" charset="0"/>
              </a:rPr>
              <a:t>Open the case with the red square. Lexis will automatically scroll you to the first point in the case where your case is </a:t>
            </a:r>
            <a:r>
              <a:rPr lang="en-US" dirty="0" smtClean="0">
                <a:solidFill>
                  <a:schemeClr val="bg1"/>
                </a:solidFill>
                <a:latin typeface="Arial" panose="020B0604020202020204" pitchFamily="34" charset="0"/>
              </a:rPr>
              <a:t>cited. Read </a:t>
            </a:r>
            <a:r>
              <a:rPr lang="en-US" dirty="0">
                <a:solidFill>
                  <a:schemeClr val="bg1"/>
                </a:solidFill>
                <a:latin typeface="Arial" panose="020B0604020202020204" pitchFamily="34" charset="0"/>
              </a:rPr>
              <a:t>through and scroll to each part of the decision where your case is mentioned (sometimes, the entire decision will be applicable because it is overruling your entire case).</a:t>
            </a:r>
            <a:endParaRPr lang="en-US"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05622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55" y="985985"/>
            <a:ext cx="9613861" cy="1080938"/>
          </a:xfrm>
        </p:spPr>
        <p:txBody>
          <a:bodyPr>
            <a:normAutofit fontScale="90000"/>
          </a:bodyPr>
          <a:lstStyle/>
          <a:p>
            <a:r>
              <a:rPr lang="en-US" sz="3100" b="1" cap="all" dirty="0"/>
              <a:t>How to Update a Statute &amp; Shepard's Report for Statutes</a:t>
            </a:r>
            <a:r>
              <a:rPr lang="en-US" b="1" cap="all" dirty="0"/>
              <a:t/>
            </a:r>
            <a:br>
              <a:rPr lang="en-US" b="1" cap="all" dirty="0"/>
            </a:br>
            <a:endParaRPr lang="en-US" dirty="0"/>
          </a:p>
        </p:txBody>
      </p:sp>
      <p:sp>
        <p:nvSpPr>
          <p:cNvPr id="3" name="Content Placeholder 2"/>
          <p:cNvSpPr>
            <a:spLocks noGrp="1"/>
          </p:cNvSpPr>
          <p:nvPr>
            <p:ph idx="1"/>
          </p:nvPr>
        </p:nvSpPr>
        <p:spPr>
          <a:xfrm>
            <a:off x="788386" y="1949292"/>
            <a:ext cx="9613861" cy="3599316"/>
          </a:xfrm>
        </p:spPr>
        <p:txBody>
          <a:bodyPr>
            <a:normAutofit/>
          </a:bodyPr>
          <a:lstStyle/>
          <a:p>
            <a:pPr marL="0" indent="0">
              <a:buNone/>
            </a:pPr>
            <a:r>
              <a:rPr lang="en-US" sz="1600" dirty="0"/>
              <a:t>When you click "</a:t>
            </a:r>
            <a:r>
              <a:rPr lang="en-US" sz="1600" dirty="0" err="1"/>
              <a:t>Shepardize</a:t>
            </a:r>
            <a:r>
              <a:rPr lang="en-US" sz="1600" dirty="0"/>
              <a:t> this document" to get the full Shepard's Report of a statute, different </a:t>
            </a:r>
            <a:r>
              <a:rPr lang="en-US" sz="1600" dirty="0" smtClean="0"/>
              <a:t>information </a:t>
            </a:r>
            <a:r>
              <a:rPr lang="en-US" sz="1600" dirty="0"/>
              <a:t>will be provided than was provided for cases.  At the top left of the screen, you will see</a:t>
            </a:r>
            <a:r>
              <a:rPr lang="en-US" sz="1600" dirty="0" smtClean="0"/>
              <a:t>:</a:t>
            </a:r>
          </a:p>
          <a:p>
            <a:pPr marL="0" indent="0">
              <a:buNone/>
            </a:pPr>
            <a:endParaRPr lang="en-US" sz="1600" dirty="0"/>
          </a:p>
        </p:txBody>
      </p:sp>
      <p:pic>
        <p:nvPicPr>
          <p:cNvPr id="5122" name="Picture 2" descr="http://lgimages.s3.amazonaws.com/data/imagemanager/107500/lexis_statute_shepar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767" y="2510073"/>
            <a:ext cx="7315200" cy="12256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7775" y="3778893"/>
            <a:ext cx="9288341" cy="3539430"/>
          </a:xfrm>
          <a:prstGeom prst="rect">
            <a:avLst/>
          </a:prstGeom>
        </p:spPr>
        <p:txBody>
          <a:bodyPr wrap="square">
            <a:spAutoFit/>
          </a:bodyPr>
          <a:lstStyle/>
          <a:p>
            <a:pPr fontAlgn="t"/>
            <a:r>
              <a:rPr lang="en-US" sz="1600" dirty="0"/>
              <a:t>Once you have clicked on Citing Decisions or Other Citing Sources, you have the option to further filter the </a:t>
            </a:r>
            <a:r>
              <a:rPr lang="en-US" sz="1600" dirty="0" smtClean="0"/>
              <a:t>results.</a:t>
            </a:r>
            <a:r>
              <a:rPr lang="en-US" sz="1600" dirty="0"/>
              <a:t> </a:t>
            </a:r>
            <a:r>
              <a:rPr lang="en-US" sz="1600" dirty="0" smtClean="0"/>
              <a:t>Citing </a:t>
            </a:r>
            <a:r>
              <a:rPr lang="en-US" sz="1600" dirty="0"/>
              <a:t>Decisions allow you to Expand. Narrow by</a:t>
            </a:r>
            <a:r>
              <a:rPr lang="en-US" sz="1600" dirty="0" smtClean="0"/>
              <a:t>:</a:t>
            </a:r>
          </a:p>
          <a:p>
            <a:pPr fontAlgn="t"/>
            <a:endParaRPr lang="en-US" sz="1600" dirty="0"/>
          </a:p>
          <a:p>
            <a:pPr fontAlgn="t">
              <a:buFont typeface="Arial" panose="020B0604020202020204" pitchFamily="34" charset="0"/>
              <a:buChar char="•"/>
            </a:pPr>
            <a:r>
              <a:rPr lang="en-US" sz="1600" dirty="0"/>
              <a:t>Analysis (what the case said about the </a:t>
            </a:r>
            <a:r>
              <a:rPr lang="en-US" sz="1600" dirty="0" smtClean="0"/>
              <a:t>statute: Warning, Positive, Neutral):</a:t>
            </a:r>
            <a:endParaRPr lang="en-US" sz="1600" dirty="0"/>
          </a:p>
          <a:p>
            <a:pPr fontAlgn="t">
              <a:buFont typeface="Arial" panose="020B0604020202020204" pitchFamily="34" charset="0"/>
              <a:buChar char="•"/>
            </a:pPr>
            <a:r>
              <a:rPr lang="en-US" sz="1600" dirty="0" smtClean="0"/>
              <a:t>Court </a:t>
            </a:r>
            <a:r>
              <a:rPr lang="en-US" sz="1600" dirty="0"/>
              <a:t>(both state and/or federal)</a:t>
            </a:r>
          </a:p>
          <a:p>
            <a:pPr fontAlgn="t">
              <a:buFont typeface="Arial" panose="020B0604020202020204" pitchFamily="34" charset="0"/>
              <a:buChar char="•"/>
            </a:pPr>
            <a:r>
              <a:rPr lang="en-US" sz="1600" dirty="0"/>
              <a:t>Search terms within the results</a:t>
            </a:r>
          </a:p>
          <a:p>
            <a:pPr fontAlgn="t">
              <a:buFont typeface="Arial" panose="020B0604020202020204" pitchFamily="34" charset="0"/>
              <a:buChar char="•"/>
            </a:pPr>
            <a:r>
              <a:rPr lang="en-US" sz="1600" dirty="0"/>
              <a:t>Timeline (limit to a specific date)</a:t>
            </a:r>
          </a:p>
          <a:p>
            <a:pPr fontAlgn="t"/>
            <a:r>
              <a:rPr lang="en-US" sz="1600" dirty="0" smtClean="0"/>
              <a:t> Other </a:t>
            </a:r>
            <a:r>
              <a:rPr lang="en-US" sz="1600" dirty="0"/>
              <a:t>Citing Sources provides different filtering options:</a:t>
            </a:r>
          </a:p>
          <a:p>
            <a:pPr fontAlgn="t">
              <a:buFont typeface="Arial" panose="020B0604020202020204" pitchFamily="34" charset="0"/>
              <a:buChar char="•"/>
            </a:pPr>
            <a:r>
              <a:rPr lang="en-US" sz="1600" dirty="0"/>
              <a:t>Content (law review; court document; treatise; statute; annotation; secondary sources)</a:t>
            </a:r>
          </a:p>
          <a:p>
            <a:pPr marL="742950" lvl="1" indent="-285750" fontAlgn="t">
              <a:buFont typeface="Arial" panose="020B0604020202020204" pitchFamily="34" charset="0"/>
              <a:buChar char="•"/>
            </a:pPr>
            <a:r>
              <a:rPr lang="en-US" sz="1600" dirty="0"/>
              <a:t>Note: depending on the citing sources, different filters will be available</a:t>
            </a:r>
          </a:p>
          <a:p>
            <a:pPr fontAlgn="t">
              <a:buFont typeface="Arial" panose="020B0604020202020204" pitchFamily="34" charset="0"/>
              <a:buChar char="•"/>
            </a:pPr>
            <a:r>
              <a:rPr lang="en-US" sz="1600" dirty="0"/>
              <a:t>Search terms within the results</a:t>
            </a:r>
          </a:p>
          <a:p>
            <a:pPr fontAlgn="t">
              <a:buFont typeface="Arial" panose="020B0604020202020204" pitchFamily="34" charset="0"/>
              <a:buChar char="•"/>
            </a:pPr>
            <a:r>
              <a:rPr lang="en-US" sz="1600" dirty="0"/>
              <a:t>Timeline (limit to a specific date)</a:t>
            </a:r>
          </a:p>
          <a:p>
            <a:r>
              <a:rPr lang="en-US" sz="1600" dirty="0">
                <a:solidFill>
                  <a:srgbClr val="333333"/>
                </a:solidFill>
                <a:latin typeface="Arial" panose="020B0604020202020204" pitchFamily="34" charset="0"/>
              </a:rPr>
              <a:t/>
            </a:r>
            <a:br>
              <a:rPr lang="en-US" sz="1600" dirty="0">
                <a:solidFill>
                  <a:srgbClr val="333333"/>
                </a:solidFill>
                <a:latin typeface="Arial" panose="020B0604020202020204" pitchFamily="34" charset="0"/>
              </a:rPr>
            </a:br>
            <a:endParaRPr lang="en-US" sz="1600" dirty="0"/>
          </a:p>
        </p:txBody>
      </p:sp>
    </p:spTree>
    <p:extLst>
      <p:ext uri="{BB962C8B-B14F-4D97-AF65-F5344CB8AC3E}">
        <p14:creationId xmlns:p14="http://schemas.microsoft.com/office/powerpoint/2010/main" val="362442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Shepard’s Report</a:t>
            </a:r>
            <a:endParaRPr lang="en-US" dirty="0"/>
          </a:p>
        </p:txBody>
      </p:sp>
      <p:sp>
        <p:nvSpPr>
          <p:cNvPr id="3" name="Content Placeholder 2"/>
          <p:cNvSpPr>
            <a:spLocks noGrp="1"/>
          </p:cNvSpPr>
          <p:nvPr>
            <p:ph idx="1"/>
          </p:nvPr>
        </p:nvSpPr>
        <p:spPr>
          <a:xfrm>
            <a:off x="680321" y="2128058"/>
            <a:ext cx="9613861" cy="4463935"/>
          </a:xfrm>
        </p:spPr>
        <p:txBody>
          <a:bodyPr>
            <a:normAutofit fontScale="62500" lnSpcReduction="20000"/>
          </a:bodyPr>
          <a:lstStyle/>
          <a:p>
            <a:r>
              <a:rPr lang="en-US" dirty="0"/>
              <a:t>In a case, you can also use the Shepard's Report to filter Citing Decisions by a variety of options:</a:t>
            </a:r>
          </a:p>
          <a:p>
            <a:r>
              <a:rPr lang="en-US" dirty="0"/>
              <a:t>Citing Decisions allow you to Expand your case. Narrow By:</a:t>
            </a:r>
          </a:p>
          <a:p>
            <a:r>
              <a:rPr lang="en-US" dirty="0"/>
              <a:t>Analysis (warning; questioned; caution; positive; neutral)</a:t>
            </a:r>
          </a:p>
          <a:p>
            <a:r>
              <a:rPr lang="en-US" dirty="0"/>
              <a:t>Court (both state and/or federal)</a:t>
            </a:r>
          </a:p>
          <a:p>
            <a:r>
              <a:rPr lang="en-US" dirty="0"/>
              <a:t>Discussion (how much the citing decision considers the case)</a:t>
            </a:r>
          </a:p>
          <a:p>
            <a:pPr lvl="1"/>
            <a:r>
              <a:rPr lang="en-US" dirty="0"/>
              <a:t>Analyzed: fully considers the case</a:t>
            </a:r>
          </a:p>
          <a:p>
            <a:pPr lvl="1"/>
            <a:r>
              <a:rPr lang="en-US" dirty="0"/>
              <a:t>Discussed: some analysis of the case</a:t>
            </a:r>
          </a:p>
          <a:p>
            <a:pPr lvl="1"/>
            <a:r>
              <a:rPr lang="en-US" dirty="0"/>
              <a:t>Mentions: brief mention of the case</a:t>
            </a:r>
          </a:p>
          <a:p>
            <a:pPr lvl="1"/>
            <a:r>
              <a:rPr lang="en-US" dirty="0"/>
              <a:t>Cited: cites to the case with minimal if any discussion</a:t>
            </a:r>
          </a:p>
          <a:p>
            <a:r>
              <a:rPr lang="en-US" dirty="0"/>
              <a:t>Headnotes (if the citing case cites to a specific headnote)</a:t>
            </a:r>
          </a:p>
          <a:p>
            <a:r>
              <a:rPr lang="en-US" dirty="0"/>
              <a:t>Search terms within the results</a:t>
            </a:r>
          </a:p>
          <a:p>
            <a:r>
              <a:rPr lang="en-US" dirty="0"/>
              <a:t>Timeline (limit to a specific date)</a:t>
            </a:r>
          </a:p>
          <a:p>
            <a:r>
              <a:rPr lang="en-US" dirty="0"/>
              <a:t>Other Citing Sources provides different filtering options:</a:t>
            </a:r>
          </a:p>
          <a:p>
            <a:r>
              <a:rPr lang="en-US" dirty="0"/>
              <a:t>Content (law review; court document; treatise; statute; annotation; secondary sources)</a:t>
            </a:r>
          </a:p>
          <a:p>
            <a:pPr lvl="1"/>
            <a:r>
              <a:rPr lang="en-US" dirty="0"/>
              <a:t>Note: depending on the citing sources, different filters will be available</a:t>
            </a:r>
          </a:p>
          <a:p>
            <a:r>
              <a:rPr lang="en-US" dirty="0"/>
              <a:t>Search terms within the results</a:t>
            </a:r>
          </a:p>
          <a:p>
            <a:r>
              <a:rPr lang="en-US" dirty="0"/>
              <a:t>Timeline (limit to a specific date)</a:t>
            </a:r>
          </a:p>
          <a:p>
            <a:pPr marL="0" indent="0">
              <a:buNone/>
            </a:pPr>
            <a:endParaRPr lang="en-US" dirty="0"/>
          </a:p>
        </p:txBody>
      </p:sp>
    </p:spTree>
    <p:extLst>
      <p:ext uri="{BB962C8B-B14F-4D97-AF65-F5344CB8AC3E}">
        <p14:creationId xmlns:p14="http://schemas.microsoft.com/office/powerpoint/2010/main" val="3706773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Your Product</a:t>
            </a:r>
            <a:endParaRPr lang="en-US" dirty="0"/>
          </a:p>
        </p:txBody>
      </p:sp>
      <p:pic>
        <p:nvPicPr>
          <p:cNvPr id="5" name="Content Placeholder 4"/>
          <p:cNvPicPr>
            <a:picLocks noGrp="1" noChangeAspect="1"/>
          </p:cNvPicPr>
          <p:nvPr>
            <p:ph idx="1"/>
          </p:nvPr>
        </p:nvPicPr>
        <p:blipFill>
          <a:blip r:embed="rId2"/>
          <a:stretch>
            <a:fillRect/>
          </a:stretch>
        </p:blipFill>
        <p:spPr>
          <a:xfrm>
            <a:off x="924334" y="2428240"/>
            <a:ext cx="5975230" cy="4119288"/>
          </a:xfrm>
          <a:prstGeom prst="rect">
            <a:avLst/>
          </a:prstGeom>
        </p:spPr>
      </p:pic>
      <p:sp>
        <p:nvSpPr>
          <p:cNvPr id="6" name="Left Arrow 5"/>
          <p:cNvSpPr/>
          <p:nvPr/>
        </p:nvSpPr>
        <p:spPr>
          <a:xfrm>
            <a:off x="2693323" y="4472247"/>
            <a:ext cx="773084" cy="199505"/>
          </a:xfrm>
          <a:prstGeom prst="leftArrow">
            <a:avLst>
              <a:gd name="adj1" fmla="val 50000"/>
              <a:gd name="adj2" fmla="val 43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29847" y="2984269"/>
            <a:ext cx="3598229" cy="923330"/>
          </a:xfrm>
          <a:prstGeom prst="rect">
            <a:avLst/>
          </a:prstGeom>
          <a:noFill/>
        </p:spPr>
        <p:txBody>
          <a:bodyPr wrap="none" rtlCol="0">
            <a:spAutoFit/>
          </a:bodyPr>
          <a:lstStyle/>
          <a:p>
            <a:r>
              <a:rPr lang="en-US" dirty="0" smtClean="0"/>
              <a:t>To start searching in LexisNexis,</a:t>
            </a:r>
          </a:p>
          <a:p>
            <a:r>
              <a:rPr lang="en-US" dirty="0" smtClean="0"/>
              <a:t>you will need to select the Lexis </a:t>
            </a:r>
            <a:endParaRPr lang="en-US" dirty="0"/>
          </a:p>
          <a:p>
            <a:r>
              <a:rPr lang="en-US" dirty="0"/>
              <a:t>i</a:t>
            </a:r>
            <a:r>
              <a:rPr lang="en-US" dirty="0" smtClean="0"/>
              <a:t>con.</a:t>
            </a:r>
            <a:endParaRPr lang="en-US" dirty="0"/>
          </a:p>
        </p:txBody>
      </p:sp>
    </p:spTree>
    <p:extLst>
      <p:ext uri="{BB962C8B-B14F-4D97-AF65-F5344CB8AC3E}">
        <p14:creationId xmlns:p14="http://schemas.microsoft.com/office/powerpoint/2010/main" val="2945267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Shepard’s Report: Citing Decisions</a:t>
            </a:r>
            <a:endParaRPr lang="en-US" dirty="0"/>
          </a:p>
        </p:txBody>
      </p:sp>
      <p:pic>
        <p:nvPicPr>
          <p:cNvPr id="4" name="Content Placeholder 3"/>
          <p:cNvPicPr>
            <a:picLocks noGrp="1" noChangeAspect="1"/>
          </p:cNvPicPr>
          <p:nvPr>
            <p:ph idx="1"/>
          </p:nvPr>
        </p:nvPicPr>
        <p:blipFill>
          <a:blip r:embed="rId2"/>
          <a:stretch>
            <a:fillRect/>
          </a:stretch>
        </p:blipFill>
        <p:spPr>
          <a:xfrm>
            <a:off x="680321" y="2261062"/>
            <a:ext cx="8367360" cy="4889183"/>
          </a:xfrm>
          <a:prstGeom prst="rect">
            <a:avLst/>
          </a:prstGeom>
        </p:spPr>
      </p:pic>
    </p:spTree>
    <p:extLst>
      <p:ext uri="{BB962C8B-B14F-4D97-AF65-F5344CB8AC3E}">
        <p14:creationId xmlns:p14="http://schemas.microsoft.com/office/powerpoint/2010/main" val="4247212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Shepard’s: Validation Checks</a:t>
            </a:r>
            <a:endParaRPr lang="en-US" dirty="0"/>
          </a:p>
        </p:txBody>
      </p:sp>
      <p:sp>
        <p:nvSpPr>
          <p:cNvPr id="3" name="Content Placeholder 2"/>
          <p:cNvSpPr>
            <a:spLocks noGrp="1"/>
          </p:cNvSpPr>
          <p:nvPr>
            <p:ph idx="1"/>
          </p:nvPr>
        </p:nvSpPr>
        <p:spPr>
          <a:xfrm>
            <a:off x="680321" y="2336872"/>
            <a:ext cx="9613861" cy="4163681"/>
          </a:xfrm>
        </p:spPr>
        <p:txBody>
          <a:bodyPr>
            <a:normAutofit fontScale="92500" lnSpcReduction="10000"/>
          </a:bodyPr>
          <a:lstStyle/>
          <a:p>
            <a:pPr marL="0" indent="0">
              <a:buNone/>
            </a:pPr>
            <a:r>
              <a:rPr lang="en-US" dirty="0"/>
              <a:t>Conducting a Validation </a:t>
            </a:r>
            <a:r>
              <a:rPr lang="en-US" dirty="0" smtClean="0"/>
              <a:t>Check: </a:t>
            </a:r>
          </a:p>
          <a:p>
            <a:endParaRPr lang="en-US" dirty="0"/>
          </a:p>
          <a:p>
            <a:r>
              <a:rPr lang="en-US" dirty="0" smtClean="0"/>
              <a:t>The </a:t>
            </a:r>
            <a:r>
              <a:rPr lang="en-US" dirty="0"/>
              <a:t>most common use for Shepard’s is a good law/bad law check. Shepard’s lists all the cases citing your case, and tells you what they are saying about your case. You must </a:t>
            </a:r>
            <a:r>
              <a:rPr lang="en-US" dirty="0" err="1"/>
              <a:t>Shepardize</a:t>
            </a:r>
            <a:r>
              <a:rPr lang="en-US" dirty="0"/>
              <a:t>® whenever citing to authority in a brief, memo  or other legal document. •  Sign-on with your ID &amp; Password at  www.lexisnexis.com/lawschool •  Click the red Research Now button at the top right of the page. •  Click the Shepard’s® tab at the top of the page. •  Click Shepard’s® in the red bar underneath. •  Type 22 F.3d 736 in the Enter Citation to be Checked form. •  Click the red Check button. •  View the Shepard’s Summary to see the complete view of your case. Note: The Shepard’s Summary displays both the good and the bad law ensuring you do not miss any important cases.</a:t>
            </a:r>
          </a:p>
        </p:txBody>
      </p:sp>
    </p:spTree>
    <p:extLst>
      <p:ext uri="{BB962C8B-B14F-4D97-AF65-F5344CB8AC3E}">
        <p14:creationId xmlns:p14="http://schemas.microsoft.com/office/powerpoint/2010/main" val="3530230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Shepard’s: Secondary Authority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100" dirty="0"/>
              <a:t>Shepard’s also provides citing references to law review articles, Matthew Bender® treatises, statutes, briefs, </a:t>
            </a:r>
            <a:r>
              <a:rPr lang="en-US" sz="2100" dirty="0" smtClean="0"/>
              <a:t>pleadings, </a:t>
            </a:r>
            <a:r>
              <a:rPr lang="en-US" sz="2100" dirty="0"/>
              <a:t>and other court documents. You can use these references to find additional secondary authority citing your case to ensure your research is complete. </a:t>
            </a:r>
            <a:r>
              <a:rPr lang="en-US" sz="2100" dirty="0" smtClean="0"/>
              <a:t>Exercise:</a:t>
            </a:r>
          </a:p>
          <a:p>
            <a:pPr marL="0" indent="0">
              <a:buNone/>
            </a:pPr>
            <a:endParaRPr lang="en-US" sz="2100" dirty="0" smtClean="0"/>
          </a:p>
          <a:p>
            <a:pPr marL="0" indent="0">
              <a:buNone/>
            </a:pPr>
            <a:r>
              <a:rPr lang="en-US" sz="2100" dirty="0" smtClean="0"/>
              <a:t>•  </a:t>
            </a:r>
            <a:r>
              <a:rPr lang="en-US" sz="2100" dirty="0"/>
              <a:t>Click the Shepard’s® tab at the top of the page. </a:t>
            </a:r>
            <a:endParaRPr lang="en-US" sz="2100" dirty="0" smtClean="0"/>
          </a:p>
          <a:p>
            <a:pPr marL="0" indent="0">
              <a:buNone/>
            </a:pPr>
            <a:r>
              <a:rPr lang="en-US" sz="2100" dirty="0" smtClean="0"/>
              <a:t>•  </a:t>
            </a:r>
            <a:r>
              <a:rPr lang="en-US" sz="2100" dirty="0"/>
              <a:t>Type 390 U.S. 629 in the Enter Citation to be Checked form. </a:t>
            </a:r>
            <a:endParaRPr lang="en-US" sz="2100" dirty="0" smtClean="0"/>
          </a:p>
          <a:p>
            <a:pPr marL="0" indent="0">
              <a:buNone/>
            </a:pPr>
            <a:r>
              <a:rPr lang="en-US" sz="2100" dirty="0" smtClean="0"/>
              <a:t>• </a:t>
            </a:r>
            <a:r>
              <a:rPr lang="en-US" sz="2100" dirty="0"/>
              <a:t>Click the red Check button. </a:t>
            </a:r>
            <a:endParaRPr lang="en-US" sz="2100" dirty="0" smtClean="0"/>
          </a:p>
          <a:p>
            <a:pPr marL="0" indent="0">
              <a:buNone/>
            </a:pPr>
            <a:r>
              <a:rPr lang="en-US" sz="2100" dirty="0" smtClean="0"/>
              <a:t>• </a:t>
            </a:r>
            <a:r>
              <a:rPr lang="en-US" sz="2100" dirty="0"/>
              <a:t>Click the blue FOCUS™-Restrict By link at the top of the Shepard’s report. </a:t>
            </a:r>
            <a:endParaRPr lang="en-US" sz="2100" dirty="0" smtClean="0"/>
          </a:p>
          <a:p>
            <a:pPr marL="0" indent="0">
              <a:buNone/>
            </a:pPr>
            <a:r>
              <a:rPr lang="en-US" sz="2100" dirty="0" smtClean="0"/>
              <a:t>• </a:t>
            </a:r>
            <a:r>
              <a:rPr lang="en-US" sz="2100" dirty="0"/>
              <a:t>Enter video games in the FOCUS Terms box. </a:t>
            </a:r>
            <a:endParaRPr lang="en-US" sz="2100" dirty="0" smtClean="0"/>
          </a:p>
          <a:p>
            <a:pPr marL="0" indent="0">
              <a:buNone/>
            </a:pPr>
            <a:r>
              <a:rPr lang="en-US" sz="2100" dirty="0" smtClean="0"/>
              <a:t>• </a:t>
            </a:r>
            <a:r>
              <a:rPr lang="en-US" sz="2100" dirty="0"/>
              <a:t>Select Law Reviews under Jurisdictions available in FULL. </a:t>
            </a:r>
            <a:endParaRPr lang="en-US" sz="2100" dirty="0" smtClean="0"/>
          </a:p>
          <a:p>
            <a:pPr marL="0" indent="0">
              <a:buNone/>
            </a:pPr>
            <a:r>
              <a:rPr lang="en-US" sz="2100" dirty="0" smtClean="0"/>
              <a:t>• </a:t>
            </a:r>
            <a:r>
              <a:rPr lang="en-US" sz="2100" dirty="0"/>
              <a:t>Click the red Apply button.</a:t>
            </a:r>
          </a:p>
        </p:txBody>
      </p:sp>
    </p:spTree>
    <p:extLst>
      <p:ext uri="{BB962C8B-B14F-4D97-AF65-F5344CB8AC3E}">
        <p14:creationId xmlns:p14="http://schemas.microsoft.com/office/powerpoint/2010/main" val="3556401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Additional Resources</a:t>
            </a:r>
            <a:endParaRPr lang="en-US" dirty="0" smtClean="0">
              <a:solidFill>
                <a:schemeClr val="bg1"/>
              </a:solidFill>
              <a:hlinkClick r:id="rId2"/>
            </a:endParaRPr>
          </a:p>
          <a:p>
            <a:endParaRPr lang="en-US" dirty="0">
              <a:solidFill>
                <a:schemeClr val="bg1"/>
              </a:solidFill>
              <a:hlinkClick r:id="rId2"/>
            </a:endParaRPr>
          </a:p>
          <a:p>
            <a:r>
              <a:rPr lang="en-US" dirty="0" smtClean="0">
                <a:solidFill>
                  <a:schemeClr val="bg1"/>
                </a:solidFill>
                <a:hlinkClick r:id="rId2"/>
              </a:rPr>
              <a:t>LexisNexis Legal Channel on YouTube</a:t>
            </a:r>
            <a:endParaRPr lang="en-US" dirty="0" smtClean="0">
              <a:solidFill>
                <a:schemeClr val="bg1"/>
              </a:solidFill>
            </a:endParaRPr>
          </a:p>
          <a:p>
            <a:r>
              <a:rPr lang="en-US" dirty="0" smtClean="0">
                <a:solidFill>
                  <a:schemeClr val="bg1"/>
                </a:solidFill>
                <a:hlinkClick r:id="rId3"/>
              </a:rPr>
              <a:t>LexisNexis Quick Reference Guide</a:t>
            </a:r>
            <a:endParaRPr lang="en-US" dirty="0" smtClean="0">
              <a:solidFill>
                <a:schemeClr val="bg1"/>
              </a:solidFill>
              <a:hlinkClick r:id="rId4"/>
            </a:endParaRPr>
          </a:p>
          <a:p>
            <a:r>
              <a:rPr lang="en-US" dirty="0" err="1" smtClean="0">
                <a:solidFill>
                  <a:schemeClr val="bg1"/>
                </a:solidFill>
                <a:hlinkClick r:id="rId4"/>
              </a:rPr>
              <a:t>Shepardizing</a:t>
            </a:r>
            <a:r>
              <a:rPr lang="en-US" dirty="0" smtClean="0">
                <a:solidFill>
                  <a:schemeClr val="bg1"/>
                </a:solidFill>
                <a:hlinkClick r:id="rId4"/>
              </a:rPr>
              <a:t> on LexisNexis</a:t>
            </a:r>
            <a:endParaRPr lang="en-US" dirty="0" smtClean="0">
              <a:solidFill>
                <a:schemeClr val="bg1"/>
              </a:solidFill>
            </a:endParaRPr>
          </a:p>
          <a:p>
            <a:r>
              <a:rPr lang="en-US" dirty="0" smtClean="0">
                <a:solidFill>
                  <a:schemeClr val="bg1"/>
                </a:solidFill>
                <a:hlinkClick r:id="rId5"/>
              </a:rPr>
              <a:t>Shepard’s Signals and Analysis</a:t>
            </a:r>
          </a:p>
          <a:p>
            <a:endParaRPr lang="en-US" dirty="0" smtClean="0">
              <a:solidFill>
                <a:schemeClr val="bg1"/>
              </a:solidFill>
              <a:hlinkClick r:id="rId5"/>
            </a:endParaRPr>
          </a:p>
          <a:p>
            <a:endParaRPr lang="en-US" dirty="0" smtClean="0">
              <a:solidFill>
                <a:schemeClr val="bg1"/>
              </a:solidFill>
              <a:hlinkClick r:id="rId5"/>
            </a:endParaRPr>
          </a:p>
          <a:p>
            <a:endParaRPr lang="en-US" dirty="0">
              <a:solidFill>
                <a:schemeClr val="bg1"/>
              </a:solidFill>
            </a:endParaRPr>
          </a:p>
        </p:txBody>
      </p:sp>
    </p:spTree>
    <p:extLst>
      <p:ext uri="{BB962C8B-B14F-4D97-AF65-F5344CB8AC3E}">
        <p14:creationId xmlns:p14="http://schemas.microsoft.com/office/powerpoint/2010/main" val="392421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Research Using LexisNexis</a:t>
            </a:r>
            <a:endParaRPr lang="en-US" dirty="0"/>
          </a:p>
        </p:txBody>
      </p:sp>
      <p:sp>
        <p:nvSpPr>
          <p:cNvPr id="3" name="Content Placeholder 2"/>
          <p:cNvSpPr>
            <a:spLocks noGrp="1"/>
          </p:cNvSpPr>
          <p:nvPr>
            <p:ph idx="1"/>
          </p:nvPr>
        </p:nvSpPr>
        <p:spPr/>
        <p:txBody>
          <a:bodyPr/>
          <a:lstStyle/>
          <a:p>
            <a:r>
              <a:rPr lang="en-US" dirty="0" smtClean="0"/>
              <a:t>LexisNexis allows its users to search terms according to source name, citation, terms, or Shepard’s citation(s).</a:t>
            </a:r>
          </a:p>
          <a:p>
            <a:r>
              <a:rPr lang="en-US" dirty="0" smtClean="0"/>
              <a:t>Users can also search terms within the following categories:</a:t>
            </a:r>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2885902" y="3612746"/>
            <a:ext cx="4724400" cy="2990850"/>
          </a:xfrm>
          <a:prstGeom prst="rect">
            <a:avLst/>
          </a:prstGeom>
        </p:spPr>
      </p:pic>
    </p:spTree>
    <p:extLst>
      <p:ext uri="{BB962C8B-B14F-4D97-AF65-F5344CB8AC3E}">
        <p14:creationId xmlns:p14="http://schemas.microsoft.com/office/powerpoint/2010/main" val="147076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a:t>
            </a:r>
            <a:r>
              <a:rPr lang="en-US" dirty="0" smtClean="0"/>
              <a:t>LexisNexis (Continued)</a:t>
            </a:r>
            <a:endParaRPr lang="en-US" dirty="0"/>
          </a:p>
        </p:txBody>
      </p:sp>
      <p:sp>
        <p:nvSpPr>
          <p:cNvPr id="3" name="Content Placeholder 2"/>
          <p:cNvSpPr>
            <a:spLocks noGrp="1"/>
          </p:cNvSpPr>
          <p:nvPr>
            <p:ph idx="1"/>
          </p:nvPr>
        </p:nvSpPr>
        <p:spPr/>
        <p:txBody>
          <a:bodyPr/>
          <a:lstStyle/>
          <a:p>
            <a:r>
              <a:rPr lang="en-US" dirty="0" smtClean="0"/>
              <a:t>Users can also narrow their searches according to a specific jurisdiction.</a:t>
            </a:r>
          </a:p>
          <a:p>
            <a:pPr marL="0" indent="0">
              <a:buNone/>
            </a:pPr>
            <a:endParaRPr lang="en-US" dirty="0"/>
          </a:p>
        </p:txBody>
      </p:sp>
      <p:pic>
        <p:nvPicPr>
          <p:cNvPr id="4" name="Picture 3"/>
          <p:cNvPicPr>
            <a:picLocks noChangeAspect="1"/>
          </p:cNvPicPr>
          <p:nvPr/>
        </p:nvPicPr>
        <p:blipFill>
          <a:blip r:embed="rId2"/>
          <a:stretch>
            <a:fillRect/>
          </a:stretch>
        </p:blipFill>
        <p:spPr>
          <a:xfrm>
            <a:off x="1729046" y="3165242"/>
            <a:ext cx="6932815" cy="3579477"/>
          </a:xfrm>
          <a:prstGeom prst="rect">
            <a:avLst/>
          </a:prstGeom>
        </p:spPr>
      </p:pic>
    </p:spTree>
    <p:extLst>
      <p:ext uri="{BB962C8B-B14F-4D97-AF65-F5344CB8AC3E}">
        <p14:creationId xmlns:p14="http://schemas.microsoft.com/office/powerpoint/2010/main" val="132956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LexisNexis (Continued)</a:t>
            </a:r>
          </a:p>
        </p:txBody>
      </p:sp>
      <p:sp>
        <p:nvSpPr>
          <p:cNvPr id="3" name="Content Placeholder 2"/>
          <p:cNvSpPr>
            <a:spLocks noGrp="1"/>
          </p:cNvSpPr>
          <p:nvPr>
            <p:ph idx="1"/>
          </p:nvPr>
        </p:nvSpPr>
        <p:spPr>
          <a:xfrm>
            <a:off x="680321" y="2336872"/>
            <a:ext cx="9613861" cy="4288371"/>
          </a:xfrm>
        </p:spPr>
        <p:txBody>
          <a:bodyPr/>
          <a:lstStyle/>
          <a:p>
            <a:r>
              <a:rPr lang="en-US" dirty="0" smtClean="0"/>
              <a:t>In LexisNexis, users can also search by legal practice areas. This database allows researchers to narrow their search results by several filters.</a:t>
            </a:r>
          </a:p>
          <a:p>
            <a:r>
              <a:rPr lang="en-US" dirty="0" smtClean="0"/>
              <a:t>Users of LexisNexis can even search by Practice Area(s) and set their favorite search terms</a:t>
            </a:r>
          </a:p>
          <a:p>
            <a:pPr marL="0" indent="0">
              <a:buNone/>
            </a:pPr>
            <a:endParaRPr lang="en-US" dirty="0"/>
          </a:p>
        </p:txBody>
      </p:sp>
      <p:pic>
        <p:nvPicPr>
          <p:cNvPr id="4" name="Picture 3"/>
          <p:cNvPicPr>
            <a:picLocks noChangeAspect="1"/>
          </p:cNvPicPr>
          <p:nvPr/>
        </p:nvPicPr>
        <p:blipFill>
          <a:blip r:embed="rId2"/>
          <a:stretch>
            <a:fillRect/>
          </a:stretch>
        </p:blipFill>
        <p:spPr>
          <a:xfrm>
            <a:off x="1267849" y="4302786"/>
            <a:ext cx="3521133" cy="2421095"/>
          </a:xfrm>
          <a:prstGeom prst="rect">
            <a:avLst/>
          </a:prstGeom>
        </p:spPr>
      </p:pic>
      <p:pic>
        <p:nvPicPr>
          <p:cNvPr id="5" name="Picture 4"/>
          <p:cNvPicPr>
            <a:picLocks noChangeAspect="1"/>
          </p:cNvPicPr>
          <p:nvPr/>
        </p:nvPicPr>
        <p:blipFill>
          <a:blip r:embed="rId3"/>
          <a:stretch>
            <a:fillRect/>
          </a:stretch>
        </p:blipFill>
        <p:spPr>
          <a:xfrm>
            <a:off x="5198399" y="4684222"/>
            <a:ext cx="4219921" cy="904269"/>
          </a:xfrm>
          <a:prstGeom prst="rect">
            <a:avLst/>
          </a:prstGeom>
        </p:spPr>
      </p:pic>
    </p:spTree>
    <p:extLst>
      <p:ext uri="{BB962C8B-B14F-4D97-AF65-F5344CB8AC3E}">
        <p14:creationId xmlns:p14="http://schemas.microsoft.com/office/powerpoint/2010/main" val="408706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a:t>
            </a:r>
            <a:r>
              <a:rPr lang="en-US" dirty="0" smtClean="0"/>
              <a:t>LexisNexis: Content</a:t>
            </a:r>
            <a:endParaRPr lang="en-US" dirty="0"/>
          </a:p>
        </p:txBody>
      </p:sp>
      <p:sp>
        <p:nvSpPr>
          <p:cNvPr id="3" name="Content Placeholder 2"/>
          <p:cNvSpPr>
            <a:spLocks noGrp="1"/>
          </p:cNvSpPr>
          <p:nvPr>
            <p:ph idx="1"/>
          </p:nvPr>
        </p:nvSpPr>
        <p:spPr/>
        <p:txBody>
          <a:bodyPr/>
          <a:lstStyle/>
          <a:p>
            <a:r>
              <a:rPr lang="en-US" dirty="0" smtClean="0"/>
              <a:t>Let’s look </a:t>
            </a:r>
            <a:r>
              <a:rPr lang="en-US" dirty="0"/>
              <a:t>at the LexisNexis content the law library has subscribed </a:t>
            </a:r>
            <a:r>
              <a:rPr lang="en-US" dirty="0" smtClean="0"/>
              <a:t>to. Remember, you can narrow your searches however you like.</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04800" y="3187700"/>
            <a:ext cx="11022542" cy="3429000"/>
          </a:xfrm>
          <a:prstGeom prst="rect">
            <a:avLst/>
          </a:prstGeom>
        </p:spPr>
      </p:pic>
    </p:spTree>
    <p:extLst>
      <p:ext uri="{BB962C8B-B14F-4D97-AF65-F5344CB8AC3E}">
        <p14:creationId xmlns:p14="http://schemas.microsoft.com/office/powerpoint/2010/main" val="71401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LexisNexis</a:t>
            </a:r>
            <a:r>
              <a:rPr lang="en-US" dirty="0" smtClean="0"/>
              <a:t>: International Law</a:t>
            </a:r>
            <a:endParaRPr lang="en-US" dirty="0"/>
          </a:p>
        </p:txBody>
      </p:sp>
      <p:sp>
        <p:nvSpPr>
          <p:cNvPr id="3" name="Content Placeholder 2"/>
          <p:cNvSpPr>
            <a:spLocks noGrp="1"/>
          </p:cNvSpPr>
          <p:nvPr>
            <p:ph idx="1"/>
          </p:nvPr>
        </p:nvSpPr>
        <p:spPr/>
        <p:txBody>
          <a:bodyPr/>
          <a:lstStyle/>
          <a:p>
            <a:r>
              <a:rPr lang="en-US" dirty="0" smtClean="0"/>
              <a:t>Users can search legal topics by country, region and type of content ….</a:t>
            </a:r>
          </a:p>
          <a:p>
            <a:endParaRPr lang="en-US" dirty="0"/>
          </a:p>
        </p:txBody>
      </p:sp>
      <p:pic>
        <p:nvPicPr>
          <p:cNvPr id="4" name="Picture 3"/>
          <p:cNvPicPr>
            <a:picLocks noChangeAspect="1"/>
          </p:cNvPicPr>
          <p:nvPr/>
        </p:nvPicPr>
        <p:blipFill>
          <a:blip r:embed="rId2"/>
          <a:stretch>
            <a:fillRect/>
          </a:stretch>
        </p:blipFill>
        <p:spPr>
          <a:xfrm>
            <a:off x="680321" y="3071379"/>
            <a:ext cx="10113385" cy="3711805"/>
          </a:xfrm>
          <a:prstGeom prst="rect">
            <a:avLst/>
          </a:prstGeom>
        </p:spPr>
      </p:pic>
    </p:spTree>
    <p:extLst>
      <p:ext uri="{BB962C8B-B14F-4D97-AF65-F5344CB8AC3E}">
        <p14:creationId xmlns:p14="http://schemas.microsoft.com/office/powerpoint/2010/main" val="94537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a:t>
            </a:r>
            <a:r>
              <a:rPr lang="en-US" dirty="0" smtClean="0"/>
              <a:t>LexisNexis: Topics</a:t>
            </a:r>
            <a:endParaRPr lang="en-US" dirty="0"/>
          </a:p>
        </p:txBody>
      </p:sp>
      <p:sp>
        <p:nvSpPr>
          <p:cNvPr id="3" name="Content Placeholder 2"/>
          <p:cNvSpPr>
            <a:spLocks noGrp="1"/>
          </p:cNvSpPr>
          <p:nvPr>
            <p:ph idx="1"/>
          </p:nvPr>
        </p:nvSpPr>
        <p:spPr>
          <a:xfrm>
            <a:off x="680321" y="2336872"/>
            <a:ext cx="9613861" cy="4429687"/>
          </a:xfrm>
        </p:spPr>
        <p:txBody>
          <a:bodyPr/>
          <a:lstStyle/>
          <a:p>
            <a:r>
              <a:rPr lang="en-US" dirty="0" smtClean="0"/>
              <a:t>Finally, LexisNexis allows its users to search legal topics: </a:t>
            </a:r>
            <a:endParaRPr lang="en-US" dirty="0"/>
          </a:p>
        </p:txBody>
      </p:sp>
      <p:pic>
        <p:nvPicPr>
          <p:cNvPr id="4" name="Picture 3"/>
          <p:cNvPicPr>
            <a:picLocks noChangeAspect="1"/>
          </p:cNvPicPr>
          <p:nvPr/>
        </p:nvPicPr>
        <p:blipFill>
          <a:blip r:embed="rId2"/>
          <a:stretch>
            <a:fillRect/>
          </a:stretch>
        </p:blipFill>
        <p:spPr>
          <a:xfrm>
            <a:off x="2553379" y="2843914"/>
            <a:ext cx="7106010" cy="3727812"/>
          </a:xfrm>
          <a:prstGeom prst="rect">
            <a:avLst/>
          </a:prstGeom>
        </p:spPr>
      </p:pic>
    </p:spTree>
    <p:extLst>
      <p:ext uri="{BB962C8B-B14F-4D97-AF65-F5344CB8AC3E}">
        <p14:creationId xmlns:p14="http://schemas.microsoft.com/office/powerpoint/2010/main" val="1316690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Research Using LexisNexis</a:t>
            </a:r>
            <a:r>
              <a:rPr lang="en-US" dirty="0" smtClean="0"/>
              <a:t>: Searching</a:t>
            </a:r>
            <a:endParaRPr lang="en-US" dirty="0"/>
          </a:p>
        </p:txBody>
      </p:sp>
      <p:sp>
        <p:nvSpPr>
          <p:cNvPr id="3" name="Content Placeholder 2"/>
          <p:cNvSpPr>
            <a:spLocks noGrp="1"/>
          </p:cNvSpPr>
          <p:nvPr>
            <p:ph idx="1"/>
          </p:nvPr>
        </p:nvSpPr>
        <p:spPr>
          <a:xfrm>
            <a:off x="680321" y="2054241"/>
            <a:ext cx="9613861" cy="3599316"/>
          </a:xfrm>
        </p:spPr>
        <p:txBody>
          <a:bodyPr/>
          <a:lstStyle/>
          <a:p>
            <a:r>
              <a:rPr lang="en-US" dirty="0" smtClean="0"/>
              <a:t>Here, I’ve searched for child custody cases in which the father was awarded sole custody, but I want to narrow my number of results</a:t>
            </a:r>
          </a:p>
          <a:p>
            <a:endParaRPr lang="en-US" dirty="0"/>
          </a:p>
        </p:txBody>
      </p:sp>
      <p:pic>
        <p:nvPicPr>
          <p:cNvPr id="6" name="Picture 5"/>
          <p:cNvPicPr>
            <a:picLocks noChangeAspect="1"/>
          </p:cNvPicPr>
          <p:nvPr/>
        </p:nvPicPr>
        <p:blipFill>
          <a:blip r:embed="rId2"/>
          <a:stretch>
            <a:fillRect/>
          </a:stretch>
        </p:blipFill>
        <p:spPr>
          <a:xfrm>
            <a:off x="2111434" y="2887059"/>
            <a:ext cx="7256242" cy="3854563"/>
          </a:xfrm>
          <a:prstGeom prst="rect">
            <a:avLst/>
          </a:prstGeom>
        </p:spPr>
      </p:pic>
    </p:spTree>
    <p:extLst>
      <p:ext uri="{BB962C8B-B14F-4D97-AF65-F5344CB8AC3E}">
        <p14:creationId xmlns:p14="http://schemas.microsoft.com/office/powerpoint/2010/main" val="181016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175</TotalTime>
  <Words>1729</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Trebuchet MS</vt:lpstr>
      <vt:lpstr>Berlin</vt:lpstr>
      <vt:lpstr>Legal Research Using LexisNexis</vt:lpstr>
      <vt:lpstr>Selecting Your Product</vt:lpstr>
      <vt:lpstr>Legal Research Using LexisNexis</vt:lpstr>
      <vt:lpstr>Legal Research Using LexisNexis (Continued)</vt:lpstr>
      <vt:lpstr>Legal Research Using LexisNexis (Continued)</vt:lpstr>
      <vt:lpstr>Legal Research Using LexisNexis: Content</vt:lpstr>
      <vt:lpstr>Legal Research Using LexisNexis: International Law</vt:lpstr>
      <vt:lpstr>Legal Research Using LexisNexis: Topics</vt:lpstr>
      <vt:lpstr>Legal Research Using LexisNexis: Searching</vt:lpstr>
      <vt:lpstr>Legal Research Using LexisNexis: Searching</vt:lpstr>
      <vt:lpstr>Legal Research Using LexisNexis: Searching Continued ……….</vt:lpstr>
      <vt:lpstr>Searching Cases in LexisNexis: Positive and Negative Treatment</vt:lpstr>
      <vt:lpstr>Searching Cases in LexisNexis: Shepardizing </vt:lpstr>
      <vt:lpstr>Searching Cases in LexisNexis: Shepardizing  Continued …</vt:lpstr>
      <vt:lpstr>Searching Cases in LexisNexis: Shepardizing  Continued …</vt:lpstr>
      <vt:lpstr>Searching Cases in LexisNexis: Narrowing Search Results</vt:lpstr>
      <vt:lpstr>Searching Cases in LexisNexis: Appellate History</vt:lpstr>
      <vt:lpstr>How to Update a Statute &amp; Shepard's Report for Statutes </vt:lpstr>
      <vt:lpstr>The Shepard’s Report</vt:lpstr>
      <vt:lpstr>Shepard’s Report: Citing Decisions</vt:lpstr>
      <vt:lpstr>Shepard’s: Validation Checks</vt:lpstr>
      <vt:lpstr>Shepard’s: Secondary Authority</vt:lpstr>
      <vt:lpstr>Wrap Up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Research Using LexisNexis</dc:title>
  <dc:creator>Boedigheimer, Amber</dc:creator>
  <cp:lastModifiedBy>Boedigheimer, Amber</cp:lastModifiedBy>
  <cp:revision>30</cp:revision>
  <dcterms:created xsi:type="dcterms:W3CDTF">2024-09-30T17:29:38Z</dcterms:created>
  <dcterms:modified xsi:type="dcterms:W3CDTF">2024-11-20T22:57:55Z</dcterms:modified>
</cp:coreProperties>
</file>